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34"/>
  </p:notesMasterIdLst>
  <p:sldIdLst>
    <p:sldId id="5860" r:id="rId3"/>
    <p:sldId id="5861" r:id="rId4"/>
    <p:sldId id="5862" r:id="rId5"/>
    <p:sldId id="5863" r:id="rId6"/>
    <p:sldId id="5864" r:id="rId7"/>
    <p:sldId id="5865" r:id="rId8"/>
    <p:sldId id="5866" r:id="rId9"/>
    <p:sldId id="5842" r:id="rId10"/>
    <p:sldId id="5867" r:id="rId11"/>
    <p:sldId id="5870" r:id="rId12"/>
    <p:sldId id="5849" r:id="rId13"/>
    <p:sldId id="5877" r:id="rId14"/>
    <p:sldId id="5833" r:id="rId15"/>
    <p:sldId id="5848" r:id="rId16"/>
    <p:sldId id="5847" r:id="rId17"/>
    <p:sldId id="5852" r:id="rId18"/>
    <p:sldId id="5856" r:id="rId19"/>
    <p:sldId id="5889" r:id="rId20"/>
    <p:sldId id="5897" r:id="rId21"/>
    <p:sldId id="5873" r:id="rId22"/>
    <p:sldId id="5857" r:id="rId23"/>
    <p:sldId id="5872" r:id="rId24"/>
    <p:sldId id="5858" r:id="rId25"/>
    <p:sldId id="5893" r:id="rId26"/>
    <p:sldId id="5894" r:id="rId27"/>
    <p:sldId id="5895" r:id="rId28"/>
    <p:sldId id="5859" r:id="rId29"/>
    <p:sldId id="5869" r:id="rId30"/>
    <p:sldId id="5880" r:id="rId31"/>
    <p:sldId id="5882" r:id="rId32"/>
    <p:sldId id="58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74BF"/>
    <a:srgbClr val="FFAE86"/>
    <a:srgbClr val="FF7C79"/>
    <a:srgbClr val="A5D6FF"/>
    <a:srgbClr val="C0A3FF"/>
    <a:srgbClr val="FF8FB8"/>
    <a:srgbClr val="AAAAAA"/>
    <a:srgbClr val="FF807D"/>
    <a:srgbClr val="A9D7FF"/>
    <a:srgbClr val="C1A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1"/>
    <p:restoredTop sz="87344"/>
  </p:normalViewPr>
  <p:slideViewPr>
    <p:cSldViewPr snapToGrid="0" snapToObjects="1" showGuides="1">
      <p:cViewPr varScale="1">
        <p:scale>
          <a:sx n="147" d="100"/>
          <a:sy n="147" d="100"/>
        </p:scale>
        <p:origin x="288" y="200"/>
      </p:cViewPr>
      <p:guideLst>
        <p:guide orient="horz" pos="1728"/>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3F9AF-97C2-1349-8B8F-4D9176F367A0}"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4F742-B5A9-F247-9DB4-EFBFEE425787}" type="slidenum">
              <a:rPr lang="en-US" smtClean="0"/>
              <a:t>‹#›</a:t>
            </a:fld>
            <a:endParaRPr lang="en-US"/>
          </a:p>
        </p:txBody>
      </p:sp>
    </p:spTree>
    <p:extLst>
      <p:ext uri="{BB962C8B-B14F-4D97-AF65-F5344CB8AC3E}">
        <p14:creationId xmlns:p14="http://schemas.microsoft.com/office/powerpoint/2010/main" val="313046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1</a:t>
            </a:fld>
            <a:endParaRPr lang="en-US"/>
          </a:p>
        </p:txBody>
      </p:sp>
    </p:spTree>
    <p:extLst>
      <p:ext uri="{BB962C8B-B14F-4D97-AF65-F5344CB8AC3E}">
        <p14:creationId xmlns:p14="http://schemas.microsoft.com/office/powerpoint/2010/main" val="334115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pretty successful</a:t>
            </a:r>
          </a:p>
          <a:p>
            <a:endParaRPr lang="en-US"/>
          </a:p>
          <a:p>
            <a:r>
              <a:rPr lang="en-US"/>
              <a:t>it's actually been used in real research for predicting black hole scaling laws, particle physics, geophysics you name it.</a:t>
            </a:r>
          </a:p>
        </p:txBody>
      </p:sp>
      <p:sp>
        <p:nvSpPr>
          <p:cNvPr id="4" name="Slide Number Placeholder 3"/>
          <p:cNvSpPr>
            <a:spLocks noGrp="1"/>
          </p:cNvSpPr>
          <p:nvPr>
            <p:ph type="sldNum" sz="quarter" idx="5"/>
          </p:nvPr>
        </p:nvSpPr>
        <p:spPr/>
        <p:txBody>
          <a:bodyPr/>
          <a:lstStyle/>
          <a:p>
            <a:fld id="{C974F742-B5A9-F247-9DB4-EFBFEE425787}" type="slidenum">
              <a:rPr lang="en-US" smtClean="0"/>
              <a:t>10</a:t>
            </a:fld>
            <a:endParaRPr lang="en-US"/>
          </a:p>
        </p:txBody>
      </p:sp>
    </p:spTree>
    <p:extLst>
      <p:ext uri="{BB962C8B-B14F-4D97-AF65-F5344CB8AC3E}">
        <p14:creationId xmlns:p14="http://schemas.microsoft.com/office/powerpoint/2010/main" val="925015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also a couple of problems with this strategy</a:t>
            </a:r>
          </a:p>
          <a:p>
            <a:endParaRPr lang="en-US"/>
          </a:p>
          <a:p>
            <a:r>
              <a:rPr lang="en-US"/>
              <a:t>I like to call evolutionary search a local search strategy because it only explores nodes that are syntactically closest to the initial node</a:t>
            </a:r>
          </a:p>
          <a:p>
            <a:endParaRPr lang="en-US"/>
          </a:p>
          <a:p>
            <a:endParaRPr lang="en-US"/>
          </a:p>
          <a:p>
            <a:r>
              <a:rPr lang="en-US"/>
              <a:t>and if you do this across multiple populations you end up with these islands basically</a:t>
            </a:r>
          </a:p>
          <a:p>
            <a:endParaRPr lang="en-US"/>
          </a:p>
          <a:p>
            <a:r>
              <a:rPr lang="en-US"/>
              <a:t>now </a:t>
            </a:r>
            <a:r>
              <a:rPr lang="en-US" err="1"/>
              <a:t>PySR</a:t>
            </a:r>
            <a:r>
              <a:rPr lang="en-US"/>
              <a:t> has heuristics to migrate programs across these islands but the core issue is you're using syntactic similarity to guide your search</a:t>
            </a:r>
          </a:p>
        </p:txBody>
      </p:sp>
      <p:sp>
        <p:nvSpPr>
          <p:cNvPr id="4" name="Slide Number Placeholder 3"/>
          <p:cNvSpPr>
            <a:spLocks noGrp="1"/>
          </p:cNvSpPr>
          <p:nvPr>
            <p:ph type="sldNum" sz="quarter" idx="5"/>
          </p:nvPr>
        </p:nvSpPr>
        <p:spPr/>
        <p:txBody>
          <a:bodyPr/>
          <a:lstStyle/>
          <a:p>
            <a:fld id="{C974F742-B5A9-F247-9DB4-EFBFEE425787}" type="slidenum">
              <a:rPr lang="en-US" smtClean="0"/>
              <a:t>11</a:t>
            </a:fld>
            <a:endParaRPr lang="en-US"/>
          </a:p>
        </p:txBody>
      </p:sp>
    </p:spTree>
    <p:extLst>
      <p:ext uri="{BB962C8B-B14F-4D97-AF65-F5344CB8AC3E}">
        <p14:creationId xmlns:p14="http://schemas.microsoft.com/office/powerpoint/2010/main" val="350999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forms the motivation for our work.</a:t>
            </a:r>
          </a:p>
          <a:p>
            <a:endParaRPr lang="en-US"/>
          </a:p>
          <a:p>
            <a:r>
              <a:rPr lang="en-US"/>
              <a:t>Can we try to increase the exploration space of a program synthesis algorithm</a:t>
            </a:r>
          </a:p>
          <a:p>
            <a:endParaRPr lang="en-US"/>
          </a:p>
          <a:p>
            <a:r>
              <a:rPr lang="en-US"/>
              <a:t>And I want to emphasize that this syntactic enumeration strategy plagues a TON of </a:t>
            </a:r>
            <a:r>
              <a:rPr lang="en-US" err="1"/>
              <a:t>classifcal</a:t>
            </a:r>
            <a:r>
              <a:rPr lang="en-US"/>
              <a:t> program synthesis strategies.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12</a:t>
            </a:fld>
            <a:endParaRPr lang="en-US"/>
          </a:p>
        </p:txBody>
      </p:sp>
    </p:spTree>
    <p:extLst>
      <p:ext uri="{BB962C8B-B14F-4D97-AF65-F5344CB8AC3E}">
        <p14:creationId xmlns:p14="http://schemas.microsoft.com/office/powerpoint/2010/main" val="355649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work is called </a:t>
            </a:r>
            <a:r>
              <a:rPr lang="en-US" err="1"/>
              <a:t>LaSR</a:t>
            </a:r>
            <a:endParaRPr lang="en-US"/>
          </a:p>
          <a:p>
            <a:endParaRPr lang="en-US"/>
          </a:p>
          <a:p>
            <a:r>
              <a:rPr lang="en-US"/>
              <a:t>and the main goal here is to keep track of a concept library. </a:t>
            </a:r>
          </a:p>
        </p:txBody>
      </p:sp>
      <p:sp>
        <p:nvSpPr>
          <p:cNvPr id="4" name="Slide Number Placeholder 3"/>
          <p:cNvSpPr>
            <a:spLocks noGrp="1"/>
          </p:cNvSpPr>
          <p:nvPr>
            <p:ph type="sldNum" sz="quarter" idx="5"/>
          </p:nvPr>
        </p:nvSpPr>
        <p:spPr/>
        <p:txBody>
          <a:bodyPr/>
          <a:lstStyle/>
          <a:p>
            <a:fld id="{C974F742-B5A9-F247-9DB4-EFBFEE425787}" type="slidenum">
              <a:rPr lang="en-US" smtClean="0"/>
              <a:t>13</a:t>
            </a:fld>
            <a:endParaRPr lang="en-US"/>
          </a:p>
        </p:txBody>
      </p:sp>
    </p:spTree>
    <p:extLst>
      <p:ext uri="{BB962C8B-B14F-4D97-AF65-F5344CB8AC3E}">
        <p14:creationId xmlns:p14="http://schemas.microsoft.com/office/powerpoint/2010/main" val="275493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good place to begin is to start by defining what exactly is a concept. and for this I want to play a small game.</a:t>
            </a:r>
          </a:p>
          <a:p>
            <a:endParaRPr lang="en-US"/>
          </a:p>
          <a:p>
            <a:r>
              <a:rPr lang="en-US"/>
              <a:t>with your finger trace the general pattern of these equations. to make this simpler just draw the general pattern with your finger</a:t>
            </a:r>
          </a:p>
          <a:p>
            <a:endParaRPr lang="en-US"/>
          </a:p>
          <a:p>
            <a:endParaRPr lang="en-US"/>
          </a:p>
          <a:p>
            <a:r>
              <a:rPr lang="en-US"/>
              <a:t>and this trend punctuates many different disciplines in the natural sciences</a:t>
            </a:r>
          </a:p>
          <a:p>
            <a:endParaRPr lang="en-US"/>
          </a:p>
          <a:p>
            <a:endParaRPr lang="en-US"/>
          </a:p>
          <a:p>
            <a:r>
              <a:rPr lang="en-US"/>
              <a:t>and in general this is called a power law trend.</a:t>
            </a:r>
          </a:p>
          <a:p>
            <a:endParaRPr lang="en-US"/>
          </a:p>
          <a:p>
            <a:r>
              <a:rPr lang="en-US"/>
              <a:t>This is what I mean by a concept. A concept is a natural language sentence with that most importantly summarizes various mathematical equations. </a:t>
            </a:r>
          </a:p>
          <a:p>
            <a:endParaRPr lang="en-US"/>
          </a:p>
          <a:p>
            <a:r>
              <a:rPr lang="en-US"/>
              <a:t>And this is going to form the cornerstone and most important desiderata that we expect from a concept.</a:t>
            </a:r>
          </a:p>
        </p:txBody>
      </p:sp>
      <p:sp>
        <p:nvSpPr>
          <p:cNvPr id="4" name="Slide Number Placeholder 3"/>
          <p:cNvSpPr>
            <a:spLocks noGrp="1"/>
          </p:cNvSpPr>
          <p:nvPr>
            <p:ph type="sldNum" sz="quarter" idx="5"/>
          </p:nvPr>
        </p:nvSpPr>
        <p:spPr/>
        <p:txBody>
          <a:bodyPr/>
          <a:lstStyle/>
          <a:p>
            <a:fld id="{C974F742-B5A9-F247-9DB4-EFBFEE425787}" type="slidenum">
              <a:rPr lang="en-US" smtClean="0"/>
              <a:t>14</a:t>
            </a:fld>
            <a:endParaRPr lang="en-US"/>
          </a:p>
        </p:txBody>
      </p:sp>
    </p:spTree>
    <p:extLst>
      <p:ext uri="{BB962C8B-B14F-4D97-AF65-F5344CB8AC3E}">
        <p14:creationId xmlns:p14="http://schemas.microsoft.com/office/powerpoint/2010/main" val="67833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a:p>
          <a:p>
            <a:r>
              <a:rPr lang="en-US"/>
              <a:t>For example, scientists that study gravity waves care a lot about finding the strain of a binary system as a function of the dipole moment and the distance between the poles. </a:t>
            </a:r>
          </a:p>
          <a:p>
            <a:endParaRPr lang="en-US"/>
          </a:p>
          <a:p>
            <a:r>
              <a:rPr lang="en-US"/>
              <a:t>This is a very complex equation and it will take a lot of compute to find this </a:t>
            </a:r>
          </a:p>
          <a:p>
            <a:endParaRPr lang="en-US"/>
          </a:p>
          <a:p>
            <a:endParaRPr lang="en-US"/>
          </a:p>
          <a:p>
            <a:endParaRPr lang="en-US"/>
          </a:p>
          <a:p>
            <a:r>
              <a:rPr lang="en-US"/>
              <a:t>but a scientist usually has a preconception of how certain variables will interact with each other. These preconceptions are going to also be concepts</a:t>
            </a:r>
          </a:p>
          <a:p>
            <a:endParaRPr lang="en-US"/>
          </a:p>
          <a:p>
            <a:endParaRPr lang="en-US"/>
          </a:p>
          <a:p>
            <a:endParaRPr lang="en-US"/>
          </a:p>
          <a:p>
            <a:endParaRPr lang="en-US"/>
          </a:p>
          <a:p>
            <a:r>
              <a:rPr lang="en-US"/>
              <a:t>and what we desire to do is to use these concepts to guide the search for this equation</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15</a:t>
            </a:fld>
            <a:endParaRPr lang="en-US"/>
          </a:p>
        </p:txBody>
      </p:sp>
    </p:spTree>
    <p:extLst>
      <p:ext uri="{BB962C8B-B14F-4D97-AF65-F5344CB8AC3E}">
        <p14:creationId xmlns:p14="http://schemas.microsoft.com/office/powerpoint/2010/main" val="62148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Anyway putting it all together.</a:t>
            </a:r>
          </a:p>
          <a:p>
            <a:endParaRPr lang="en-US"/>
          </a:p>
          <a:p>
            <a:r>
              <a:rPr lang="en-US"/>
              <a:t>Our algorithm will have three distinct phases</a:t>
            </a:r>
          </a:p>
        </p:txBody>
      </p:sp>
      <p:sp>
        <p:nvSpPr>
          <p:cNvPr id="4" name="Slide Number Placeholder 3"/>
          <p:cNvSpPr>
            <a:spLocks noGrp="1"/>
          </p:cNvSpPr>
          <p:nvPr>
            <p:ph type="sldNum" sz="quarter" idx="5"/>
          </p:nvPr>
        </p:nvSpPr>
        <p:spPr/>
        <p:txBody>
          <a:bodyPr/>
          <a:lstStyle/>
          <a:p>
            <a:fld id="{C974F742-B5A9-F247-9DB4-EFBFEE425787}" type="slidenum">
              <a:rPr lang="en-US" smtClean="0"/>
              <a:t>16</a:t>
            </a:fld>
            <a:endParaRPr lang="en-US"/>
          </a:p>
        </p:txBody>
      </p:sp>
    </p:spTree>
    <p:extLst>
      <p:ext uri="{BB962C8B-B14F-4D97-AF65-F5344CB8AC3E}">
        <p14:creationId xmlns:p14="http://schemas.microsoft.com/office/powerpoint/2010/main" val="4048989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we're going to find the best possible programs. We’ve already talked about this part. </a:t>
            </a:r>
          </a:p>
          <a:p>
            <a:endParaRPr lang="en-US"/>
          </a:p>
          <a:p>
            <a:r>
              <a:rPr lang="en-US"/>
              <a:t>The essential idea here is that symbolic evolution is finding syntactically similar programs</a:t>
            </a:r>
          </a:p>
          <a:p>
            <a:r>
              <a:rPr lang="en-US"/>
              <a:t>while LLM evolution is doping the populations with semantically similar programs.</a:t>
            </a:r>
          </a:p>
        </p:txBody>
      </p:sp>
      <p:sp>
        <p:nvSpPr>
          <p:cNvPr id="4" name="Slide Number Placeholder 3"/>
          <p:cNvSpPr>
            <a:spLocks noGrp="1"/>
          </p:cNvSpPr>
          <p:nvPr>
            <p:ph type="sldNum" sz="quarter" idx="5"/>
          </p:nvPr>
        </p:nvSpPr>
        <p:spPr/>
        <p:txBody>
          <a:bodyPr/>
          <a:lstStyle/>
          <a:p>
            <a:fld id="{C974F742-B5A9-F247-9DB4-EFBFEE425787}" type="slidenum">
              <a:rPr lang="en-US" smtClean="0"/>
              <a:t>17</a:t>
            </a:fld>
            <a:endParaRPr lang="en-US"/>
          </a:p>
        </p:txBody>
      </p:sp>
    </p:spTree>
    <p:extLst>
      <p:ext uri="{BB962C8B-B14F-4D97-AF65-F5344CB8AC3E}">
        <p14:creationId xmlns:p14="http://schemas.microsoft.com/office/powerpoint/2010/main" val="416880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18</a:t>
            </a:fld>
            <a:endParaRPr lang="en-US"/>
          </a:p>
        </p:txBody>
      </p:sp>
    </p:spTree>
    <p:extLst>
      <p:ext uri="{BB962C8B-B14F-4D97-AF65-F5344CB8AC3E}">
        <p14:creationId xmlns:p14="http://schemas.microsoft.com/office/powerpoint/2010/main" val="1081610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19</a:t>
            </a:fld>
            <a:endParaRPr lang="en-US"/>
          </a:p>
        </p:txBody>
      </p:sp>
    </p:spTree>
    <p:extLst>
      <p:ext uri="{BB962C8B-B14F-4D97-AF65-F5344CB8AC3E}">
        <p14:creationId xmlns:p14="http://schemas.microsoft.com/office/powerpoint/2010/main" val="417808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long time ago our mathematical models were based on the sun and the planets revolving in circles around the earth.</a:t>
            </a:r>
          </a:p>
          <a:p>
            <a:endParaRPr lang="en-US"/>
          </a:p>
          <a:p>
            <a:r>
              <a:rPr lang="en-US"/>
              <a:t>However, astronomers noted that at times, the planets would disobey their celestial model and </a:t>
            </a:r>
            <a:r>
              <a:rPr lang="en-US" err="1"/>
              <a:t>apparantly</a:t>
            </a:r>
            <a:r>
              <a:rPr lang="en-US"/>
              <a:t> move backwards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a:t>
            </a:fld>
            <a:endParaRPr lang="en-US"/>
          </a:p>
        </p:txBody>
      </p:sp>
    </p:spTree>
    <p:extLst>
      <p:ext uri="{BB962C8B-B14F-4D97-AF65-F5344CB8AC3E}">
        <p14:creationId xmlns:p14="http://schemas.microsoft.com/office/powerpoint/2010/main" val="2072495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LLM queries are going to be different from the symbolic queries because we’re going to try to query programs that are semantically similar to concepts in the concept library</a:t>
            </a:r>
          </a:p>
        </p:txBody>
      </p:sp>
      <p:sp>
        <p:nvSpPr>
          <p:cNvPr id="4" name="Slide Number Placeholder 3"/>
          <p:cNvSpPr>
            <a:spLocks noGrp="1"/>
          </p:cNvSpPr>
          <p:nvPr>
            <p:ph type="sldNum" sz="quarter" idx="5"/>
          </p:nvPr>
        </p:nvSpPr>
        <p:spPr/>
        <p:txBody>
          <a:bodyPr/>
          <a:lstStyle/>
          <a:p>
            <a:fld id="{C974F742-B5A9-F247-9DB4-EFBFEE425787}" type="slidenum">
              <a:rPr lang="en-US" smtClean="0"/>
              <a:t>20</a:t>
            </a:fld>
            <a:endParaRPr lang="en-US"/>
          </a:p>
        </p:txBody>
      </p:sp>
    </p:spTree>
    <p:extLst>
      <p:ext uri="{BB962C8B-B14F-4D97-AF65-F5344CB8AC3E}">
        <p14:creationId xmlns:p14="http://schemas.microsoft.com/office/powerpoint/2010/main" val="411449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we're going to look at the best performing programs and summarize them into concepts.</a:t>
            </a:r>
          </a:p>
          <a:p>
            <a:endParaRPr lang="en-US"/>
          </a:p>
          <a:p>
            <a:r>
              <a:rPr lang="en-US"/>
              <a:t>LLMs are great at summarizing small functions and there is a ton of techniques in how to do this right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21</a:t>
            </a:fld>
            <a:endParaRPr lang="en-US"/>
          </a:p>
        </p:txBody>
      </p:sp>
    </p:spTree>
    <p:extLst>
      <p:ext uri="{BB962C8B-B14F-4D97-AF65-F5344CB8AC3E}">
        <p14:creationId xmlns:p14="http://schemas.microsoft.com/office/powerpoint/2010/main" val="3889841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can evolve our concepts too. For example you might have some concepts that are natural progression of other known concepts and the idea here is to discover those features.</a:t>
            </a:r>
          </a:p>
          <a:p>
            <a:endParaRPr lang="en-US"/>
          </a:p>
          <a:p>
            <a:r>
              <a:rPr lang="en-US"/>
              <a:t>And then the loop repeats itself. </a:t>
            </a:r>
          </a:p>
          <a:p>
            <a:endParaRPr lang="en-US"/>
          </a:p>
          <a:p>
            <a:r>
              <a:rPr lang="en-US"/>
              <a:t>Each iteration is self amplifying. So the concepts you sample help explore more interesting programs, and the programs help find even more interesting concepts which evolve to find even more interesting concepts. And so on.</a:t>
            </a:r>
          </a:p>
        </p:txBody>
      </p:sp>
      <p:sp>
        <p:nvSpPr>
          <p:cNvPr id="4" name="Slide Number Placeholder 3"/>
          <p:cNvSpPr>
            <a:spLocks noGrp="1"/>
          </p:cNvSpPr>
          <p:nvPr>
            <p:ph type="sldNum" sz="quarter" idx="5"/>
          </p:nvPr>
        </p:nvSpPr>
        <p:spPr/>
        <p:txBody>
          <a:bodyPr/>
          <a:lstStyle/>
          <a:p>
            <a:fld id="{C974F742-B5A9-F247-9DB4-EFBFEE425787}" type="slidenum">
              <a:rPr lang="en-US" smtClean="0"/>
              <a:t>22</a:t>
            </a:fld>
            <a:endParaRPr lang="en-US"/>
          </a:p>
        </p:txBody>
      </p:sp>
    </p:spTree>
    <p:extLst>
      <p:ext uri="{BB962C8B-B14F-4D97-AF65-F5344CB8AC3E}">
        <p14:creationId xmlns:p14="http://schemas.microsoft.com/office/powerpoint/2010/main" val="35678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23</a:t>
            </a:fld>
            <a:endParaRPr lang="en-US"/>
          </a:p>
        </p:txBody>
      </p:sp>
    </p:spTree>
    <p:extLst>
      <p:ext uri="{BB962C8B-B14F-4D97-AF65-F5344CB8AC3E}">
        <p14:creationId xmlns:p14="http://schemas.microsoft.com/office/powerpoint/2010/main" val="233173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24</a:t>
            </a:fld>
            <a:endParaRPr lang="en-US"/>
          </a:p>
        </p:txBody>
      </p:sp>
    </p:spTree>
    <p:extLst>
      <p:ext uri="{BB962C8B-B14F-4D97-AF65-F5344CB8AC3E}">
        <p14:creationId xmlns:p14="http://schemas.microsoft.com/office/powerpoint/2010/main" val="239286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25</a:t>
            </a:fld>
            <a:endParaRPr lang="en-US"/>
          </a:p>
        </p:txBody>
      </p:sp>
    </p:spTree>
    <p:extLst>
      <p:ext uri="{BB962C8B-B14F-4D97-AF65-F5344CB8AC3E}">
        <p14:creationId xmlns:p14="http://schemas.microsoft.com/office/powerpoint/2010/main" val="364549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26</a:t>
            </a:fld>
            <a:endParaRPr lang="en-US"/>
          </a:p>
        </p:txBody>
      </p:sp>
    </p:spTree>
    <p:extLst>
      <p:ext uri="{BB962C8B-B14F-4D97-AF65-F5344CB8AC3E}">
        <p14:creationId xmlns:p14="http://schemas.microsoft.com/office/powerpoint/2010/main" val="207622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theory was suggested to explain this </a:t>
            </a:r>
            <a:r>
              <a:rPr lang="en-US" err="1"/>
              <a:t>phenomemon</a:t>
            </a:r>
            <a:r>
              <a:rPr lang="en-US"/>
              <a:t>.</a:t>
            </a:r>
          </a:p>
          <a:p>
            <a:endParaRPr lang="en-US"/>
          </a:p>
          <a:p>
            <a:r>
              <a:rPr lang="en-US"/>
              <a:t>if the earth and the planets revolve around the sun. this motion becomes pretty obvious.</a:t>
            </a:r>
          </a:p>
          <a:p>
            <a:endParaRPr lang="en-US"/>
          </a:p>
          <a:p>
            <a:r>
              <a:rPr lang="en-US"/>
              <a:t>but you needed data to prove this hypothesis</a:t>
            </a:r>
          </a:p>
        </p:txBody>
      </p:sp>
      <p:sp>
        <p:nvSpPr>
          <p:cNvPr id="4" name="Slide Number Placeholder 3"/>
          <p:cNvSpPr>
            <a:spLocks noGrp="1"/>
          </p:cNvSpPr>
          <p:nvPr>
            <p:ph type="sldNum" sz="quarter" idx="5"/>
          </p:nvPr>
        </p:nvSpPr>
        <p:spPr/>
        <p:txBody>
          <a:bodyPr/>
          <a:lstStyle/>
          <a:p>
            <a:fld id="{C974F742-B5A9-F247-9DB4-EFBFEE425787}" type="slidenum">
              <a:rPr lang="en-US" smtClean="0"/>
              <a:t>3</a:t>
            </a:fld>
            <a:endParaRPr lang="en-US"/>
          </a:p>
        </p:txBody>
      </p:sp>
    </p:spTree>
    <p:extLst>
      <p:ext uri="{BB962C8B-B14F-4D97-AF65-F5344CB8AC3E}">
        <p14:creationId xmlns:p14="http://schemas.microsoft.com/office/powerpoint/2010/main" val="4284265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about a 100 miles from here, scientists took the first precise measurements of the celestial bodies.</a:t>
            </a:r>
          </a:p>
        </p:txBody>
      </p:sp>
      <p:sp>
        <p:nvSpPr>
          <p:cNvPr id="4" name="Slide Number Placeholder 3"/>
          <p:cNvSpPr>
            <a:spLocks noGrp="1"/>
          </p:cNvSpPr>
          <p:nvPr>
            <p:ph type="sldNum" sz="quarter" idx="5"/>
          </p:nvPr>
        </p:nvSpPr>
        <p:spPr/>
        <p:txBody>
          <a:bodyPr/>
          <a:lstStyle/>
          <a:p>
            <a:fld id="{C974F742-B5A9-F247-9DB4-EFBFEE425787}" type="slidenum">
              <a:rPr lang="en-US" smtClean="0"/>
              <a:t>4</a:t>
            </a:fld>
            <a:endParaRPr lang="en-US"/>
          </a:p>
        </p:txBody>
      </p:sp>
    </p:spTree>
    <p:extLst>
      <p:ext uri="{BB962C8B-B14F-4D97-AF65-F5344CB8AC3E}">
        <p14:creationId xmlns:p14="http://schemas.microsoft.com/office/powerpoint/2010/main" val="412246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Kepler fit a lot of different geometric shapes to this data and found that the best fit equations had the planets moving in elliptical orbits.</a:t>
            </a:r>
          </a:p>
        </p:txBody>
      </p:sp>
      <p:sp>
        <p:nvSpPr>
          <p:cNvPr id="4" name="Slide Number Placeholder 3"/>
          <p:cNvSpPr>
            <a:spLocks noGrp="1"/>
          </p:cNvSpPr>
          <p:nvPr>
            <p:ph type="sldNum" sz="quarter" idx="5"/>
          </p:nvPr>
        </p:nvSpPr>
        <p:spPr/>
        <p:txBody>
          <a:bodyPr/>
          <a:lstStyle/>
          <a:p>
            <a:fld id="{C974F742-B5A9-F247-9DB4-EFBFEE425787}" type="slidenum">
              <a:rPr lang="en-US" smtClean="0"/>
              <a:t>5</a:t>
            </a:fld>
            <a:endParaRPr lang="en-US"/>
          </a:p>
        </p:txBody>
      </p:sp>
    </p:spTree>
    <p:extLst>
      <p:ext uri="{BB962C8B-B14F-4D97-AF65-F5344CB8AC3E}">
        <p14:creationId xmlns:p14="http://schemas.microsoft.com/office/powerpoint/2010/main" val="59425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Newton used these empirical observations to motivate the basic laws of classical  physics.</a:t>
            </a:r>
          </a:p>
          <a:p>
            <a:endParaRPr lang="en-US"/>
          </a:p>
          <a:p>
            <a:r>
              <a:rPr lang="en-US"/>
              <a:t>And this cycle would repeat itself 300 years later when we had better ways of measuring mercury's orbit and realized time dilation was a thing.</a:t>
            </a:r>
          </a:p>
        </p:txBody>
      </p:sp>
      <p:sp>
        <p:nvSpPr>
          <p:cNvPr id="4" name="Slide Number Placeholder 3"/>
          <p:cNvSpPr>
            <a:spLocks noGrp="1"/>
          </p:cNvSpPr>
          <p:nvPr>
            <p:ph type="sldNum" sz="quarter" idx="5"/>
          </p:nvPr>
        </p:nvSpPr>
        <p:spPr/>
        <p:txBody>
          <a:bodyPr/>
          <a:lstStyle/>
          <a:p>
            <a:fld id="{C974F742-B5A9-F247-9DB4-EFBFEE425787}" type="slidenum">
              <a:rPr lang="en-US" smtClean="0"/>
              <a:t>6</a:t>
            </a:fld>
            <a:endParaRPr lang="en-US"/>
          </a:p>
        </p:txBody>
      </p:sp>
    </p:spTree>
    <p:extLst>
      <p:ext uri="{BB962C8B-B14F-4D97-AF65-F5344CB8AC3E}">
        <p14:creationId xmlns:p14="http://schemas.microsoft.com/office/powerpoint/2010/main" val="412649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only going to focus on a single task in this loop.</a:t>
            </a:r>
          </a:p>
          <a:p>
            <a:endParaRPr lang="en-US"/>
          </a:p>
          <a:p>
            <a:r>
              <a:rPr lang="en-US"/>
              <a:t>This task is called symbolic regression and the goal here is to find mathematical equations that fit a dataset.</a:t>
            </a:r>
          </a:p>
          <a:p>
            <a:endParaRPr lang="en-US"/>
          </a:p>
          <a:p>
            <a:r>
              <a:rPr lang="en-US"/>
              <a:t>A couple of things about symbolic regression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The setting here is that we know nothing of the underlying system so there is a lot of trial and error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And these equations we find are just trends. they capture superficial relationships and its only after you interpret these correlations that they become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but it's still a very time consuming and important part of this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our goal is to try to use program synthesis to automate this part</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7</a:t>
            </a:fld>
            <a:endParaRPr lang="en-US"/>
          </a:p>
        </p:txBody>
      </p:sp>
    </p:spTree>
    <p:extLst>
      <p:ext uri="{BB962C8B-B14F-4D97-AF65-F5344CB8AC3E}">
        <p14:creationId xmlns:p14="http://schemas.microsoft.com/office/powerpoint/2010/main" val="977444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is essentially the program synthesis problem where the DSL is the space of mathematical functions.</a:t>
            </a:r>
          </a:p>
          <a:p>
            <a:endParaRPr lang="en-US"/>
          </a:p>
          <a:p>
            <a:r>
              <a:rPr lang="en-US"/>
              <a:t>And the algorithms that work well here basically mimic the classical program synthesis techniques from 10 years ago. Why? Because the community has found that scale beats everything. </a:t>
            </a:r>
          </a:p>
          <a:p>
            <a:endParaRPr lang="en-US"/>
          </a:p>
          <a:p>
            <a:endParaRPr lang="en-US"/>
          </a:p>
          <a:p>
            <a:r>
              <a:rPr lang="en-US"/>
              <a:t>So, the algorithms I'm showing here is called </a:t>
            </a:r>
            <a:r>
              <a:rPr lang="en-US" err="1"/>
              <a:t>PySR</a:t>
            </a:r>
            <a:r>
              <a:rPr lang="en-US"/>
              <a:t>.</a:t>
            </a:r>
          </a:p>
          <a:p>
            <a:endParaRPr lang="en-US"/>
          </a:p>
          <a:p>
            <a:r>
              <a:rPr lang="en-US"/>
              <a:t>This is an evolutionary algorithm.</a:t>
            </a:r>
          </a:p>
          <a:p>
            <a:endParaRPr lang="en-US"/>
          </a:p>
          <a:p>
            <a:r>
              <a:rPr lang="en-US"/>
              <a:t>you start with a beginning candidate and randomly replace some parts of the expression</a:t>
            </a:r>
          </a:p>
          <a:p>
            <a:endParaRPr lang="en-US"/>
          </a:p>
          <a:p>
            <a:r>
              <a:rPr lang="en-US"/>
              <a:t>the expressions that perform well move into the next round</a:t>
            </a:r>
          </a:p>
          <a:p>
            <a:endParaRPr lang="en-US"/>
          </a:p>
          <a:p>
            <a:r>
              <a:rPr lang="en-US"/>
              <a:t>and the expressions that don't perform well die off.</a:t>
            </a:r>
          </a:p>
        </p:txBody>
      </p:sp>
      <p:sp>
        <p:nvSpPr>
          <p:cNvPr id="4" name="Slide Number Placeholder 3"/>
          <p:cNvSpPr>
            <a:spLocks noGrp="1"/>
          </p:cNvSpPr>
          <p:nvPr>
            <p:ph type="sldNum" sz="quarter" idx="5"/>
          </p:nvPr>
        </p:nvSpPr>
        <p:spPr/>
        <p:txBody>
          <a:bodyPr/>
          <a:lstStyle/>
          <a:p>
            <a:fld id="{C974F742-B5A9-F247-9DB4-EFBFEE425787}" type="slidenum">
              <a:rPr lang="en-US" smtClean="0"/>
              <a:t>8</a:t>
            </a:fld>
            <a:endParaRPr lang="en-US"/>
          </a:p>
        </p:txBody>
      </p:sp>
    </p:spTree>
    <p:extLst>
      <p:ext uri="{BB962C8B-B14F-4D97-AF65-F5344CB8AC3E}">
        <p14:creationId xmlns:p14="http://schemas.microsoft.com/office/powerpoint/2010/main" val="2223735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the name of the game here is still scale</a:t>
            </a:r>
          </a:p>
          <a:p>
            <a:endParaRPr lang="en-US"/>
          </a:p>
          <a:p>
            <a:r>
              <a:rPr lang="en-US"/>
              <a:t>you want to parallelize this across multiple CPUs and use a TON of resources until you hit your goal program</a:t>
            </a:r>
          </a:p>
        </p:txBody>
      </p:sp>
      <p:sp>
        <p:nvSpPr>
          <p:cNvPr id="4" name="Slide Number Placeholder 3"/>
          <p:cNvSpPr>
            <a:spLocks noGrp="1"/>
          </p:cNvSpPr>
          <p:nvPr>
            <p:ph type="sldNum" sz="quarter" idx="5"/>
          </p:nvPr>
        </p:nvSpPr>
        <p:spPr/>
        <p:txBody>
          <a:bodyPr/>
          <a:lstStyle/>
          <a:p>
            <a:fld id="{C974F742-B5A9-F247-9DB4-EFBFEE425787}" type="slidenum">
              <a:rPr lang="en-US" smtClean="0"/>
              <a:t>9</a:t>
            </a:fld>
            <a:endParaRPr lang="en-US"/>
          </a:p>
        </p:txBody>
      </p:sp>
    </p:spTree>
    <p:extLst>
      <p:ext uri="{BB962C8B-B14F-4D97-AF65-F5344CB8AC3E}">
        <p14:creationId xmlns:p14="http://schemas.microsoft.com/office/powerpoint/2010/main" val="121911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1803-B2B5-564B-8055-6B305E145B62}"/>
              </a:ext>
            </a:extLst>
          </p:cNvPr>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a:extLst>
              <a:ext uri="{FF2B5EF4-FFF2-40B4-BE49-F238E27FC236}">
                <a16:creationId xmlns:a16="http://schemas.microsoft.com/office/drawing/2014/main" id="{A0B22F89-E31A-754D-8F32-550194306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A6D55-D14A-7544-AB5D-38413031EFF5}"/>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6853D32D-F3E4-8E4B-A9E6-31438079C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F85F2-D248-D04B-AC2C-AC97129FA1E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721786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FB52-723A-FF45-9232-F21134C374AC}"/>
              </a:ext>
            </a:extLst>
          </p:cNvPr>
          <p:cNvSpPr>
            <a:spLocks noGrp="1"/>
          </p:cNvSpPr>
          <p:nvPr>
            <p:ph type="title"/>
          </p:nvPr>
        </p:nvSpPr>
        <p:spPr/>
        <p:txBody>
          <a:bodyPr/>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1255DD61-5BA8-1A4E-AF29-09E7A2E045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6BE47-D385-4245-917D-A21858CE559B}"/>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D4C06E48-BE50-5B41-9E3A-87FF14F4E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17CB7-F23E-FB4D-975C-2C97B2D2F48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08679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29DF1-333F-B04D-82E7-5B9E6DA5D926}"/>
              </a:ext>
            </a:extLst>
          </p:cNvPr>
          <p:cNvSpPr>
            <a:spLocks noGrp="1"/>
          </p:cNvSpPr>
          <p:nvPr>
            <p:ph type="title" orient="vert"/>
          </p:nvPr>
        </p:nvSpPr>
        <p:spPr>
          <a:xfrm>
            <a:off x="8724900" y="365125"/>
            <a:ext cx="2628900" cy="5811838"/>
          </a:xfrm>
        </p:spPr>
        <p:txBody>
          <a:bodyPr vert="eaVert"/>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2131B42C-AE87-B547-B9F2-E8DAC241238E}"/>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D4B4F7-F1E0-574D-B117-4EF66BAC3BAA}"/>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EF899615-9F76-5A40-993E-3373975C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12C8C-F4B7-5541-B080-E5694A68D43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887296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289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B803-A418-9642-A8E3-2CA0A454F0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A642EFB9-E9E2-9943-A822-671B98FDE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61AFD-69B8-3B45-BAD7-9FEDF6BF7768}"/>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33FFBCC0-219C-1C4B-839E-155D1AE89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E85F7-F9FD-1E4C-B22D-B53C8F48D44F}"/>
              </a:ext>
            </a:extLst>
          </p:cNvPr>
          <p:cNvSpPr>
            <a:spLocks noGrp="1"/>
          </p:cNvSpPr>
          <p:nvPr>
            <p:ph type="sldNum" sz="quarter" idx="12"/>
          </p:nvPr>
        </p:nvSpPr>
        <p:spPr/>
        <p:txBody>
          <a:bodyPr/>
          <a:lstStyle/>
          <a:p>
            <a:r>
              <a:rPr lang="en-US"/>
              <a:t>&lt;#&gt;</a:t>
            </a:r>
          </a:p>
        </p:txBody>
      </p:sp>
    </p:spTree>
    <p:extLst>
      <p:ext uri="{BB962C8B-B14F-4D97-AF65-F5344CB8AC3E}">
        <p14:creationId xmlns:p14="http://schemas.microsoft.com/office/powerpoint/2010/main" val="80202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97CA-511F-0141-AEBD-B64FAC8592DB}"/>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477BE70-8276-2B42-A7E6-03CEEB360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B60B40-BE9A-BC4F-9ED4-49F86EC6C02D}"/>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B098C66A-2502-F64A-8824-2E6A3E9AC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4472-88A3-4349-BE22-AC275A32557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16453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AE2D-8AED-784B-B89D-B22FFB2D248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6A808AE5-4F3B-2441-95BC-5C3881DF06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A02BB-C82E-DE49-9B80-97B0A623A5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E5945-AD6B-E145-8020-C4835E98749D}"/>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6" name="Footer Placeholder 5">
            <a:extLst>
              <a:ext uri="{FF2B5EF4-FFF2-40B4-BE49-F238E27FC236}">
                <a16:creationId xmlns:a16="http://schemas.microsoft.com/office/drawing/2014/main" id="{D278B527-0E18-5B42-86F7-A452ECD2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02E7-0146-E743-BBC9-C42BD35C5A8F}"/>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5343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0E6-7BEB-0D44-8D10-A0EC57794BC0}"/>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p>
        </p:txBody>
      </p:sp>
      <p:sp>
        <p:nvSpPr>
          <p:cNvPr id="3" name="Text Placeholder 2">
            <a:extLst>
              <a:ext uri="{FF2B5EF4-FFF2-40B4-BE49-F238E27FC236}">
                <a16:creationId xmlns:a16="http://schemas.microsoft.com/office/drawing/2014/main" id="{5E5952A4-1BD4-9C41-9410-34F7BCF53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4890F3-BC5A-9E47-9C13-3FDA68FD93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E503F-96C0-B94D-9E00-DE1CF0CAD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08C05F-38A5-6A4C-B8E1-1E0A842EBA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2C826-4A4E-EE45-963D-F5F869AFE1AD}"/>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8" name="Footer Placeholder 7">
            <a:extLst>
              <a:ext uri="{FF2B5EF4-FFF2-40B4-BE49-F238E27FC236}">
                <a16:creationId xmlns:a16="http://schemas.microsoft.com/office/drawing/2014/main" id="{023FE98B-504E-D844-959F-39BFFCDD6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E5002-CE00-F64D-BF69-F2D4CD6C2C5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197495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B9C7-5C30-9540-A16A-671918E1A2BB}"/>
              </a:ext>
            </a:extLst>
          </p:cNvPr>
          <p:cNvSpPr>
            <a:spLocks noGrp="1"/>
          </p:cNvSpPr>
          <p:nvPr>
            <p:ph type="title"/>
          </p:nvPr>
        </p:nvSpPr>
        <p:spPr/>
        <p:txBody>
          <a:bodyPr/>
          <a:lstStyle>
            <a:lvl1pPr>
              <a:defRPr b="1"/>
            </a:lvl1pPr>
          </a:lstStyle>
          <a:p>
            <a:r>
              <a:rPr lang="en-US" dirty="0"/>
              <a:t>Click to edit Master title style</a:t>
            </a:r>
          </a:p>
        </p:txBody>
      </p:sp>
      <p:sp>
        <p:nvSpPr>
          <p:cNvPr id="3" name="Date Placeholder 2">
            <a:extLst>
              <a:ext uri="{FF2B5EF4-FFF2-40B4-BE49-F238E27FC236}">
                <a16:creationId xmlns:a16="http://schemas.microsoft.com/office/drawing/2014/main" id="{7E80EA2F-D74D-BB4A-90C8-0FE5FE588964}"/>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4" name="Footer Placeholder 3">
            <a:extLst>
              <a:ext uri="{FF2B5EF4-FFF2-40B4-BE49-F238E27FC236}">
                <a16:creationId xmlns:a16="http://schemas.microsoft.com/office/drawing/2014/main" id="{590AE031-B014-AA4C-8AAC-D00375BE4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3DCDA-E7BE-AF46-9E81-D89E8A212DC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85165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275CE-84FF-AB4A-808B-8EE171F36888}"/>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3" name="Footer Placeholder 2">
            <a:extLst>
              <a:ext uri="{FF2B5EF4-FFF2-40B4-BE49-F238E27FC236}">
                <a16:creationId xmlns:a16="http://schemas.microsoft.com/office/drawing/2014/main" id="{0AFC29C9-93B5-F14F-877A-1DB8B0574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3BD37-9F7F-4149-B5DF-4E6E357B015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64239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007E-4133-4D43-94CC-0C44D916AA89}"/>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B622526E-6943-1F4F-B9A4-7C5725523E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2B2720-97A4-DB46-8C0C-27A64A739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8ED23D-805F-104D-9F09-3BFD1BCF28A9}"/>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6" name="Footer Placeholder 5">
            <a:extLst>
              <a:ext uri="{FF2B5EF4-FFF2-40B4-BE49-F238E27FC236}">
                <a16:creationId xmlns:a16="http://schemas.microsoft.com/office/drawing/2014/main" id="{B5EA7EF7-2DA0-2341-8B78-B52CD8607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AE48C-A85E-8B4D-B38C-EAF77B0D4A49}"/>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42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B315-9B79-9F4B-ABD2-55646C5F107D}"/>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Picture Placeholder 2">
            <a:extLst>
              <a:ext uri="{FF2B5EF4-FFF2-40B4-BE49-F238E27FC236}">
                <a16:creationId xmlns:a16="http://schemas.microsoft.com/office/drawing/2014/main" id="{2BDEA61E-D39F-EE49-9955-F08CF4BA2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0740F-8E82-AC43-9137-D6998DEE5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463C9-8E7E-D546-9009-DFDAE9C54AA0}"/>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6" name="Footer Placeholder 5">
            <a:extLst>
              <a:ext uri="{FF2B5EF4-FFF2-40B4-BE49-F238E27FC236}">
                <a16:creationId xmlns:a16="http://schemas.microsoft.com/office/drawing/2014/main" id="{3790464C-FE19-B64D-B15B-0EBA4CC77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34E59-5FF4-884C-9796-55260449C24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67074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F7D9E-CDAA-D540-BF48-CBCEE7EF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E5BE24-5687-B842-817A-57549DA03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1C4BB-9A65-6344-AB17-819AAD8A8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1900DB47-7486-4E4A-8842-7F562DAC8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55A2DD-1342-8148-A453-FC39B323A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6925C-F5B4-E448-BEAC-78557FCEDE53}" type="slidenum">
              <a:rPr lang="en-US" smtClean="0"/>
              <a:t>‹#›</a:t>
            </a:fld>
            <a:endParaRPr lang="en-US"/>
          </a:p>
        </p:txBody>
      </p:sp>
    </p:spTree>
    <p:extLst>
      <p:ext uri="{BB962C8B-B14F-4D97-AF65-F5344CB8AC3E}">
        <p14:creationId xmlns:p14="http://schemas.microsoft.com/office/powerpoint/2010/main" val="4280708090"/>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marL="914400" lvl="1"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marL="1371600" lvl="2"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marL="1828800" lvl="3"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marL="2286000" lvl="4"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marL="2743200" lvl="5"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marL="3200400" lvl="6"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marL="3657600" lvl="7"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marL="4114800" lvl="8"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b="0" i="0">
                <a:solidFill>
                  <a:schemeClr val="dk2"/>
                </a:solidFill>
                <a:latin typeface="Trebuchet MS" panose="020B0703020202090204" pitchFamily="34" charset="0"/>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3.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6.png"/><Relationship Id="rId5" Type="http://schemas.openxmlformats.org/officeDocument/2006/relationships/image" Target="../media/image30.png"/><Relationship Id="rId15" Type="http://schemas.openxmlformats.org/officeDocument/2006/relationships/image" Target="../media/image25.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27.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image" Target="../media/image2.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1.png"/><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92F42205-6E1E-0477-F5C1-199943FA01C8}"/>
              </a:ext>
            </a:extLst>
          </p:cNvPr>
          <p:cNvSpPr txBox="1"/>
          <p:nvPr/>
        </p:nvSpPr>
        <p:spPr>
          <a:xfrm>
            <a:off x="1987294" y="4279392"/>
            <a:ext cx="8217410" cy="1077218"/>
          </a:xfrm>
          <a:prstGeom prst="rect">
            <a:avLst/>
          </a:prstGeom>
          <a:noFill/>
        </p:spPr>
        <p:txBody>
          <a:bodyPr wrap="square" rtlCol="0">
            <a:spAutoFit/>
          </a:bodyPr>
          <a:lstStyle/>
          <a:p>
            <a:pPr algn="ctr"/>
            <a:r>
              <a:rPr lang="en-US" sz="3200" b="1"/>
              <a:t>Goal</a:t>
            </a:r>
            <a:r>
              <a:rPr lang="en-US" sz="3200"/>
              <a:t>:  We want AI to achieve human level performance at </a:t>
            </a:r>
            <a:r>
              <a:rPr lang="en-US" sz="3200" i="1"/>
              <a:t>research in the natural sciences.</a:t>
            </a:r>
          </a:p>
        </p:txBody>
      </p:sp>
    </p:spTree>
    <p:extLst>
      <p:ext uri="{BB962C8B-B14F-4D97-AF65-F5344CB8AC3E}">
        <p14:creationId xmlns:p14="http://schemas.microsoft.com/office/powerpoint/2010/main" val="421974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err="1"/>
              <a:t>PySR’s</a:t>
            </a:r>
            <a:r>
              <a:rPr lang="en-US"/>
              <a:t> impact</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9E899A-71BC-496B-2687-3E4D6A713FAF}"/>
              </a:ext>
            </a:extLst>
          </p:cNvPr>
          <p:cNvPicPr>
            <a:picLocks noChangeAspect="1"/>
          </p:cNvPicPr>
          <p:nvPr/>
        </p:nvPicPr>
        <p:blipFill rotWithShape="1">
          <a:blip r:embed="rId3"/>
          <a:srcRect l="17241" r="17241"/>
          <a:stretch/>
        </p:blipFill>
        <p:spPr>
          <a:xfrm>
            <a:off x="1071775" y="1194366"/>
            <a:ext cx="2971808" cy="4619897"/>
          </a:xfrm>
          <a:prstGeom prst="rect">
            <a:avLst/>
          </a:prstGeom>
        </p:spPr>
      </p:pic>
      <p:pic>
        <p:nvPicPr>
          <p:cNvPr id="4" name="Picture 3">
            <a:extLst>
              <a:ext uri="{FF2B5EF4-FFF2-40B4-BE49-F238E27FC236}">
                <a16:creationId xmlns:a16="http://schemas.microsoft.com/office/drawing/2014/main" id="{60CF0161-A4BA-9492-DC17-55D400728582}"/>
              </a:ext>
            </a:extLst>
          </p:cNvPr>
          <p:cNvPicPr>
            <a:picLocks noChangeAspect="1"/>
          </p:cNvPicPr>
          <p:nvPr/>
        </p:nvPicPr>
        <p:blipFill>
          <a:blip r:embed="rId4"/>
          <a:stretch>
            <a:fillRect/>
          </a:stretch>
        </p:blipFill>
        <p:spPr>
          <a:xfrm>
            <a:off x="4043583" y="1184988"/>
            <a:ext cx="3624943" cy="2244012"/>
          </a:xfrm>
          <a:prstGeom prst="rect">
            <a:avLst/>
          </a:prstGeom>
        </p:spPr>
      </p:pic>
      <p:pic>
        <p:nvPicPr>
          <p:cNvPr id="5" name="Picture 4">
            <a:extLst>
              <a:ext uri="{FF2B5EF4-FFF2-40B4-BE49-F238E27FC236}">
                <a16:creationId xmlns:a16="http://schemas.microsoft.com/office/drawing/2014/main" id="{BC4A357C-CEC4-1A2F-EC78-E5DF8813AB73}"/>
              </a:ext>
            </a:extLst>
          </p:cNvPr>
          <p:cNvPicPr>
            <a:picLocks noChangeAspect="1"/>
          </p:cNvPicPr>
          <p:nvPr/>
        </p:nvPicPr>
        <p:blipFill>
          <a:blip r:embed="rId5"/>
          <a:stretch>
            <a:fillRect/>
          </a:stretch>
        </p:blipFill>
        <p:spPr>
          <a:xfrm>
            <a:off x="7668526" y="1184988"/>
            <a:ext cx="3974803" cy="4132534"/>
          </a:xfrm>
          <a:prstGeom prst="rect">
            <a:avLst/>
          </a:prstGeom>
        </p:spPr>
      </p:pic>
      <p:pic>
        <p:nvPicPr>
          <p:cNvPr id="6" name="Picture 5">
            <a:extLst>
              <a:ext uri="{FF2B5EF4-FFF2-40B4-BE49-F238E27FC236}">
                <a16:creationId xmlns:a16="http://schemas.microsoft.com/office/drawing/2014/main" id="{EEC97617-C83E-9771-2E01-DAC9B7E5F9EE}"/>
              </a:ext>
            </a:extLst>
          </p:cNvPr>
          <p:cNvPicPr>
            <a:picLocks noChangeAspect="1"/>
          </p:cNvPicPr>
          <p:nvPr/>
        </p:nvPicPr>
        <p:blipFill>
          <a:blip r:embed="rId6"/>
          <a:stretch>
            <a:fillRect/>
          </a:stretch>
        </p:blipFill>
        <p:spPr>
          <a:xfrm>
            <a:off x="4043583" y="3429000"/>
            <a:ext cx="3551129" cy="3429000"/>
          </a:xfrm>
          <a:prstGeom prst="rect">
            <a:avLst/>
          </a:prstGeom>
        </p:spPr>
      </p:pic>
      <p:sp>
        <p:nvSpPr>
          <p:cNvPr id="7" name="TextBox 6">
            <a:extLst>
              <a:ext uri="{FF2B5EF4-FFF2-40B4-BE49-F238E27FC236}">
                <a16:creationId xmlns:a16="http://schemas.microsoft.com/office/drawing/2014/main" id="{E1373DC4-A7A3-BE31-F4E2-E48AA2008A2F}"/>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23169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70EC9A-5887-C4F2-0481-3E93345E1CF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
        <p:nvSpPr>
          <p:cNvPr id="6" name="Title 5">
            <a:extLst>
              <a:ext uri="{FF2B5EF4-FFF2-40B4-BE49-F238E27FC236}">
                <a16:creationId xmlns:a16="http://schemas.microsoft.com/office/drawing/2014/main" id="{14F0A29C-D81B-8906-E6F8-A2D5FE4D480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9673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20FDA6-E7A0-3D94-0C67-7854D4CEA541}"/>
              </a:ext>
            </a:extLst>
          </p:cNvPr>
          <p:cNvSpPr txBox="1"/>
          <p:nvPr/>
        </p:nvSpPr>
        <p:spPr>
          <a:xfrm>
            <a:off x="1987295" y="5552182"/>
            <a:ext cx="8217410" cy="1077218"/>
          </a:xfrm>
          <a:prstGeom prst="rect">
            <a:avLst/>
          </a:prstGeom>
          <a:noFill/>
        </p:spPr>
        <p:txBody>
          <a:bodyPr wrap="square" rtlCol="0">
            <a:spAutoFit/>
          </a:bodyPr>
          <a:lstStyle/>
          <a:p>
            <a:pPr algn="ctr"/>
            <a:r>
              <a:rPr lang="en-US" sz="3200" b="1" dirty="0"/>
              <a:t>Goal</a:t>
            </a:r>
            <a:r>
              <a:rPr lang="en-US" sz="3200" dirty="0"/>
              <a:t>: How can we increase exploration in relevant parts of the search space?</a:t>
            </a:r>
          </a:p>
        </p:txBody>
      </p:sp>
      <p:sp>
        <p:nvSpPr>
          <p:cNvPr id="6" name="Title 5">
            <a:extLst>
              <a:ext uri="{FF2B5EF4-FFF2-40B4-BE49-F238E27FC236}">
                <a16:creationId xmlns:a16="http://schemas.microsoft.com/office/drawing/2014/main" id="{E4249238-F1CD-A8FA-6E62-E1FEA70E8C4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93662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E0282-8741-3D91-2A23-737C4123F0A0}"/>
              </a:ext>
            </a:extLst>
          </p:cNvPr>
          <p:cNvSpPr>
            <a:spLocks noGrp="1"/>
          </p:cNvSpPr>
          <p:nvPr>
            <p:ph type="title"/>
          </p:nvPr>
        </p:nvSpPr>
        <p:spPr/>
        <p:txBody>
          <a:bodyPr>
            <a:normAutofit/>
          </a:bodyPr>
          <a:lstStyle/>
          <a:p>
            <a:r>
              <a:rPr lang="en-US" sz="4400" err="1"/>
              <a:t>LaSR</a:t>
            </a:r>
            <a:r>
              <a:rPr lang="en-US" sz="4400"/>
              <a:t>: Symbolic Regression with a Learned Concept Library</a:t>
            </a:r>
            <a:br>
              <a:rPr lang="en-US" sz="4400"/>
            </a:br>
            <a:br>
              <a:rPr lang="en-US" sz="4400"/>
            </a:br>
            <a:r>
              <a:rPr lang="en-US" sz="2000" b="0"/>
              <a:t>Arya </a:t>
            </a:r>
            <a:r>
              <a:rPr lang="en-US" sz="2000" b="0" err="1"/>
              <a:t>Grayeli</a:t>
            </a:r>
            <a:r>
              <a:rPr lang="en-US" sz="2000" b="0"/>
              <a:t>*, </a:t>
            </a:r>
            <a:r>
              <a:rPr lang="en-US" sz="2000"/>
              <a:t>Atharva Sehgal</a:t>
            </a:r>
            <a:r>
              <a:rPr lang="en-US" sz="2000" b="0"/>
              <a:t>*, Omar Costilla-Reyes, Miles Cranmer, </a:t>
            </a:r>
            <a:r>
              <a:rPr lang="en-US" sz="2000" b="0" err="1"/>
              <a:t>Swarat</a:t>
            </a:r>
            <a:r>
              <a:rPr lang="en-US" sz="2000" b="0"/>
              <a:t> Chaudhuri</a:t>
            </a:r>
            <a:endParaRPr lang="en-US" sz="4400" b="0"/>
          </a:p>
        </p:txBody>
      </p:sp>
      <p:pic>
        <p:nvPicPr>
          <p:cNvPr id="2" name="Google Shape;28;p3">
            <a:extLst>
              <a:ext uri="{FF2B5EF4-FFF2-40B4-BE49-F238E27FC236}">
                <a16:creationId xmlns:a16="http://schemas.microsoft.com/office/drawing/2014/main" id="{9662782A-4E0F-6914-A96C-A4256EEFCD52}"/>
              </a:ext>
            </a:extLst>
          </p:cNvPr>
          <p:cNvPicPr preferRelativeResize="0"/>
          <p:nvPr/>
        </p:nvPicPr>
        <p:blipFill rotWithShape="1">
          <a:blip r:embed="rId3">
            <a:alphaModFix/>
          </a:blip>
          <a:srcRect/>
          <a:stretch/>
        </p:blipFill>
        <p:spPr>
          <a:xfrm>
            <a:off x="4653870" y="134186"/>
            <a:ext cx="2786936" cy="796066"/>
          </a:xfrm>
          <a:prstGeom prst="rect">
            <a:avLst/>
          </a:prstGeom>
          <a:noFill/>
          <a:ln>
            <a:noFill/>
          </a:ln>
        </p:spPr>
      </p:pic>
      <p:pic>
        <p:nvPicPr>
          <p:cNvPr id="3" name="Google Shape;35;p3">
            <a:extLst>
              <a:ext uri="{FF2B5EF4-FFF2-40B4-BE49-F238E27FC236}">
                <a16:creationId xmlns:a16="http://schemas.microsoft.com/office/drawing/2014/main" id="{7A61FE1E-6EE1-3B3D-3C44-E2891BD577F6}"/>
              </a:ext>
            </a:extLst>
          </p:cNvPr>
          <p:cNvPicPr preferRelativeResize="0"/>
          <p:nvPr/>
        </p:nvPicPr>
        <p:blipFill>
          <a:blip r:embed="rId4">
            <a:alphaModFix/>
          </a:blip>
          <a:stretch>
            <a:fillRect/>
          </a:stretch>
        </p:blipFill>
        <p:spPr>
          <a:xfrm>
            <a:off x="10568960" y="99463"/>
            <a:ext cx="1556980" cy="892666"/>
          </a:xfrm>
          <a:prstGeom prst="rect">
            <a:avLst/>
          </a:prstGeom>
          <a:noFill/>
          <a:ln>
            <a:noFill/>
          </a:ln>
        </p:spPr>
      </p:pic>
      <p:pic>
        <p:nvPicPr>
          <p:cNvPr id="5" name="Google Shape;36;p3">
            <a:extLst>
              <a:ext uri="{FF2B5EF4-FFF2-40B4-BE49-F238E27FC236}">
                <a16:creationId xmlns:a16="http://schemas.microsoft.com/office/drawing/2014/main" id="{813AFAA7-87EB-91EA-CBC7-225D5A459464}"/>
              </a:ext>
            </a:extLst>
          </p:cNvPr>
          <p:cNvPicPr preferRelativeResize="0"/>
          <p:nvPr/>
        </p:nvPicPr>
        <p:blipFill>
          <a:blip r:embed="rId5">
            <a:alphaModFix/>
          </a:blip>
          <a:stretch>
            <a:fillRect/>
          </a:stretch>
        </p:blipFill>
        <p:spPr>
          <a:xfrm>
            <a:off x="7611415" y="180010"/>
            <a:ext cx="2786936" cy="731571"/>
          </a:xfrm>
          <a:prstGeom prst="rect">
            <a:avLst/>
          </a:prstGeom>
          <a:noFill/>
          <a:ln>
            <a:noFill/>
          </a:ln>
        </p:spPr>
      </p:pic>
    </p:spTree>
    <p:extLst>
      <p:ext uri="{BB962C8B-B14F-4D97-AF65-F5344CB8AC3E}">
        <p14:creationId xmlns:p14="http://schemas.microsoft.com/office/powerpoint/2010/main" val="177250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Speedy simulations: From Moore's Law to more efficient algorithms | The Art  of the Possible">
            <a:extLst>
              <a:ext uri="{FF2B5EF4-FFF2-40B4-BE49-F238E27FC236}">
                <a16:creationId xmlns:a16="http://schemas.microsoft.com/office/drawing/2014/main" id="{E794D922-B8D2-828D-2DA5-F16F63C3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840" y="2174560"/>
            <a:ext cx="3686479" cy="259585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rhenius Regular Graph">
            <a:extLst>
              <a:ext uri="{FF2B5EF4-FFF2-40B4-BE49-F238E27FC236}">
                <a16:creationId xmlns:a16="http://schemas.microsoft.com/office/drawing/2014/main" id="{A10E1502-AFA7-21B1-DC02-3D6BF134C7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8" t="23644" r="18527" b="2687"/>
          <a:stretch/>
        </p:blipFill>
        <p:spPr bwMode="auto">
          <a:xfrm>
            <a:off x="8248319" y="2525662"/>
            <a:ext cx="3553651" cy="22447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C628681-5BA3-FEAE-944D-5616B623CCFA}"/>
              </a:ext>
            </a:extLst>
          </p:cNvPr>
          <p:cNvSpPr/>
          <p:nvPr/>
        </p:nvSpPr>
        <p:spPr>
          <a:xfrm>
            <a:off x="5262880" y="2525662"/>
            <a:ext cx="1666240" cy="99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B30D41-E9DE-F21F-8D2C-4AF5B82A5E36}"/>
              </a:ext>
            </a:extLst>
          </p:cNvPr>
          <p:cNvSpPr txBox="1"/>
          <p:nvPr/>
        </p:nvSpPr>
        <p:spPr>
          <a:xfrm>
            <a:off x="1714963" y="1872923"/>
            <a:ext cx="1131913" cy="369332"/>
          </a:xfrm>
          <a:prstGeom prst="rect">
            <a:avLst/>
          </a:prstGeom>
          <a:noFill/>
        </p:spPr>
        <p:txBody>
          <a:bodyPr wrap="none" rtlCol="0">
            <a:spAutoFit/>
          </a:bodyPr>
          <a:lstStyle/>
          <a:p>
            <a:r>
              <a:rPr lang="en-US" err="1"/>
              <a:t>Zipf’s</a:t>
            </a:r>
            <a:r>
              <a:rPr lang="en-US"/>
              <a:t> Law</a:t>
            </a:r>
          </a:p>
        </p:txBody>
      </p:sp>
      <p:sp>
        <p:nvSpPr>
          <p:cNvPr id="10" name="TextBox 9">
            <a:extLst>
              <a:ext uri="{FF2B5EF4-FFF2-40B4-BE49-F238E27FC236}">
                <a16:creationId xmlns:a16="http://schemas.microsoft.com/office/drawing/2014/main" id="{3E269ED4-CD14-9C8F-7D13-920D4D348628}"/>
              </a:ext>
            </a:extLst>
          </p:cNvPr>
          <p:cNvSpPr txBox="1"/>
          <p:nvPr/>
        </p:nvSpPr>
        <p:spPr>
          <a:xfrm>
            <a:off x="5720019" y="1872923"/>
            <a:ext cx="1370119" cy="369332"/>
          </a:xfrm>
          <a:prstGeom prst="rect">
            <a:avLst/>
          </a:prstGeom>
          <a:noFill/>
        </p:spPr>
        <p:txBody>
          <a:bodyPr wrap="none" rtlCol="0">
            <a:spAutoFit/>
          </a:bodyPr>
          <a:lstStyle/>
          <a:p>
            <a:r>
              <a:rPr lang="en-US"/>
              <a:t>Moore’s Law</a:t>
            </a:r>
          </a:p>
        </p:txBody>
      </p:sp>
      <p:sp>
        <p:nvSpPr>
          <p:cNvPr id="11" name="TextBox 10">
            <a:extLst>
              <a:ext uri="{FF2B5EF4-FFF2-40B4-BE49-F238E27FC236}">
                <a16:creationId xmlns:a16="http://schemas.microsoft.com/office/drawing/2014/main" id="{20ED09FF-88AA-387D-F1A9-28B5EC53778F}"/>
              </a:ext>
            </a:extLst>
          </p:cNvPr>
          <p:cNvSpPr txBox="1"/>
          <p:nvPr/>
        </p:nvSpPr>
        <p:spPr>
          <a:xfrm>
            <a:off x="9308688" y="1872923"/>
            <a:ext cx="2045112" cy="369332"/>
          </a:xfrm>
          <a:prstGeom prst="rect">
            <a:avLst/>
          </a:prstGeom>
          <a:noFill/>
        </p:spPr>
        <p:txBody>
          <a:bodyPr wrap="none" rtlCol="0">
            <a:spAutoFit/>
          </a:bodyPr>
          <a:lstStyle/>
          <a:p>
            <a:r>
              <a:rPr lang="en-US"/>
              <a:t>Arrhenius’ Equation</a:t>
            </a:r>
          </a:p>
        </p:txBody>
      </p:sp>
      <p:pic>
        <p:nvPicPr>
          <p:cNvPr id="19464" name="Picture 8" descr="Zipf's Law – The Nest">
            <a:extLst>
              <a:ext uri="{FF2B5EF4-FFF2-40B4-BE49-F238E27FC236}">
                <a16:creationId xmlns:a16="http://schemas.microsoft.com/office/drawing/2014/main" id="{6BDA682B-A69B-9A79-43DD-177201655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86" y="2236058"/>
            <a:ext cx="4035261" cy="28239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BBB17F-B9A2-5071-2B8A-A51A2F964C25}"/>
              </a:ext>
            </a:extLst>
          </p:cNvPr>
          <p:cNvSpPr txBox="1"/>
          <p:nvPr/>
        </p:nvSpPr>
        <p:spPr>
          <a:xfrm>
            <a:off x="5720019" y="5693396"/>
            <a:ext cx="3917547" cy="646331"/>
          </a:xfrm>
          <a:prstGeom prst="rect">
            <a:avLst/>
          </a:prstGeom>
          <a:noFill/>
        </p:spPr>
        <p:txBody>
          <a:bodyPr wrap="none" rtlCol="0">
            <a:spAutoFit/>
          </a:bodyPr>
          <a:lstStyle/>
          <a:p>
            <a:r>
              <a:rPr lang="en-US" sz="3600">
                <a:sym typeface="Wingdings" pitchFamily="2" charset="2"/>
              </a:rPr>
              <a:t></a:t>
            </a:r>
            <a:r>
              <a:rPr lang="en-US" sz="3600" i="1"/>
              <a:t>“Power Law Trend”</a:t>
            </a:r>
            <a:endParaRPr lang="en-US" sz="3600"/>
          </a:p>
        </p:txBody>
      </p:sp>
      <p:pic>
        <p:nvPicPr>
          <p:cNvPr id="19466" name="Picture 10">
            <a:extLst>
              <a:ext uri="{FF2B5EF4-FFF2-40B4-BE49-F238E27FC236}">
                <a16:creationId xmlns:a16="http://schemas.microsoft.com/office/drawing/2014/main" id="{F0225424-3E5B-E5A5-9F33-527167382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569" y="5577556"/>
            <a:ext cx="3451457" cy="76217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B82A191-9FD1-600C-E580-A9C8D59635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6341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65462"/>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
        <p:nvSpPr>
          <p:cNvPr id="5" name="Title 4">
            <a:extLst>
              <a:ext uri="{FF2B5EF4-FFF2-40B4-BE49-F238E27FC236}">
                <a16:creationId xmlns:a16="http://schemas.microsoft.com/office/drawing/2014/main" id="{3483B2D5-F6DD-70B9-8864-3446AFD15BE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991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3">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4">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6">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7">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Tree>
    <p:extLst>
      <p:ext uri="{BB962C8B-B14F-4D97-AF65-F5344CB8AC3E}">
        <p14:creationId xmlns:p14="http://schemas.microsoft.com/office/powerpoint/2010/main" val="58424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8">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9">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10">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1">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2">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3">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49794379-9877-A750-D9C0-286168F65788}"/>
              </a:ext>
            </a:extLst>
          </p:cNvPr>
          <p:cNvSpPr/>
          <p:nvPr/>
        </p:nvSpPr>
        <p:spPr>
          <a:xfrm>
            <a:off x="9260732" y="426411"/>
            <a:ext cx="2801566" cy="1877049"/>
          </a:xfrm>
          <a:prstGeom prst="wedgeRectCallout">
            <a:avLst>
              <a:gd name="adj1" fmla="val -58680"/>
              <a:gd name="adj2" fmla="val 34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Evolution </a:t>
            </a:r>
            <a:r>
              <a:rPr lang="en-US" sz="2400"/>
              <a:t>provides </a:t>
            </a:r>
            <a:r>
              <a:rPr lang="en-US" sz="2400" i="1"/>
              <a:t>neural guidance </a:t>
            </a:r>
            <a:r>
              <a:rPr lang="en-US" sz="2400"/>
              <a:t>(over a language prior)</a:t>
            </a:r>
          </a:p>
        </p:txBody>
      </p:sp>
    </p:spTree>
    <p:extLst>
      <p:ext uri="{BB962C8B-B14F-4D97-AF65-F5344CB8AC3E}">
        <p14:creationId xmlns:p14="http://schemas.microsoft.com/office/powerpoint/2010/main" val="1427897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9471802"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9497762"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362394"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
        <p:nvSpPr>
          <p:cNvPr id="4" name="Title 3">
            <a:extLst>
              <a:ext uri="{FF2B5EF4-FFF2-40B4-BE49-F238E27FC236}">
                <a16:creationId xmlns:a16="http://schemas.microsoft.com/office/drawing/2014/main" id="{828A58BD-33DF-A8CA-CADD-29A2D7D974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390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10329415" y="4277667"/>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8618359"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10355376" y="3295348"/>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8644319"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2220006" y="5328286"/>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508951"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817251" y="5377701"/>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9955980" y="334476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9926674" y="432709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
        <p:nvSpPr>
          <p:cNvPr id="4" name="Title 3">
            <a:extLst>
              <a:ext uri="{FF2B5EF4-FFF2-40B4-BE49-F238E27FC236}">
                <a16:creationId xmlns:a16="http://schemas.microsoft.com/office/drawing/2014/main" id="{828A58BD-33DF-A8CA-CADD-29A2D7D974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873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584775"/>
          </a:xfrm>
          <a:prstGeom prst="rect">
            <a:avLst/>
          </a:prstGeom>
          <a:noFill/>
        </p:spPr>
        <p:txBody>
          <a:bodyPr wrap="square" rtlCol="0">
            <a:spAutoFit/>
          </a:bodyPr>
          <a:lstStyle/>
          <a:p>
            <a:r>
              <a:rPr lang="en-US" sz="1600" b="1"/>
              <a:t>Observation:</a:t>
            </a:r>
            <a:r>
              <a:rPr lang="en-US" sz="1600"/>
              <a:t> Apparent Retrograde Planetary Motion</a:t>
            </a:r>
          </a:p>
        </p:txBody>
      </p:sp>
      <p:pic>
        <p:nvPicPr>
          <p:cNvPr id="3"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43EBE9-E9ED-420E-F6D1-245E274AE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1" r="10473"/>
          <a:stretch/>
        </p:blipFill>
        <p:spPr bwMode="auto">
          <a:xfrm>
            <a:off x="378613" y="4010891"/>
            <a:ext cx="2848682" cy="20781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B6717B-4D43-8875-CF70-988F22A0AAB1}"/>
              </a:ext>
            </a:extLst>
          </p:cNvPr>
          <p:cNvSpPr/>
          <p:nvPr/>
        </p:nvSpPr>
        <p:spPr>
          <a:xfrm>
            <a:off x="961535" y="3124280"/>
            <a:ext cx="965878"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FFF9B2-6DFD-DA8E-1FBD-B4B892781BE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5" name="Title 4">
            <a:extLst>
              <a:ext uri="{FF2B5EF4-FFF2-40B4-BE49-F238E27FC236}">
                <a16:creationId xmlns:a16="http://schemas.microsoft.com/office/drawing/2014/main" id="{71961AAB-9E72-6373-E796-B02DBD82C3A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62092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4" name="Title 3">
            <a:extLst>
              <a:ext uri="{FF2B5EF4-FFF2-40B4-BE49-F238E27FC236}">
                <a16:creationId xmlns:a16="http://schemas.microsoft.com/office/drawing/2014/main" id="{42F17C03-E485-DDF2-62D5-772318AB86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52421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endParaRPr sz="1200">
              <a:latin typeface="Open Sans"/>
              <a:ea typeface="Open Sans"/>
              <a:cs typeface="Open Sans"/>
              <a:sym typeface="Open Sans"/>
            </a:endParaRP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9">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0">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1">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2">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3">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4">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E9B35C3D-F34E-72F4-9DA1-885E85E7E9C3}"/>
              </a:ext>
            </a:extLst>
          </p:cNvPr>
          <p:cNvSpPr/>
          <p:nvPr/>
        </p:nvSpPr>
        <p:spPr>
          <a:xfrm>
            <a:off x="9337881" y="601941"/>
            <a:ext cx="2801566" cy="1877049"/>
          </a:xfrm>
          <a:prstGeom prst="wedgeRectCallout">
            <a:avLst>
              <a:gd name="adj1" fmla="val 1640"/>
              <a:gd name="adj2" fmla="val 73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Abstraction </a:t>
            </a:r>
            <a:r>
              <a:rPr lang="en-US" sz="2400"/>
              <a:t>induces </a:t>
            </a:r>
            <a:r>
              <a:rPr lang="en-US" sz="2400" i="1"/>
              <a:t>useful* </a:t>
            </a:r>
            <a:r>
              <a:rPr lang="en-US" sz="2400"/>
              <a:t>abstractions. </a:t>
            </a:r>
          </a:p>
        </p:txBody>
      </p:sp>
    </p:spTree>
    <p:extLst>
      <p:ext uri="{BB962C8B-B14F-4D97-AF65-F5344CB8AC3E}">
        <p14:creationId xmlns:p14="http://schemas.microsoft.com/office/powerpoint/2010/main" val="403609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49" name="Google Shape;82;p3">
            <a:extLst>
              <a:ext uri="{FF2B5EF4-FFF2-40B4-BE49-F238E27FC236}">
                <a16:creationId xmlns:a16="http://schemas.microsoft.com/office/drawing/2014/main" id="{6125732B-59C4-8196-94BB-E8B4C5BABCB0}"/>
              </a:ext>
            </a:extLst>
          </p:cNvPr>
          <p:cNvSpPr/>
          <p:nvPr/>
        </p:nvSpPr>
        <p:spPr>
          <a:xfrm>
            <a:off x="1973438" y="330514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0" name="Google Shape;83;p3">
            <a:extLst>
              <a:ext uri="{FF2B5EF4-FFF2-40B4-BE49-F238E27FC236}">
                <a16:creationId xmlns:a16="http://schemas.microsoft.com/office/drawing/2014/main" id="{6FAE0353-AA9E-4A14-578A-B2C9407CAB53}"/>
              </a:ext>
            </a:extLst>
          </p:cNvPr>
          <p:cNvSpPr/>
          <p:nvPr/>
        </p:nvSpPr>
        <p:spPr>
          <a:xfrm>
            <a:off x="1774123" y="3429838"/>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51" name="Google Shape;84;p3">
            <a:extLst>
              <a:ext uri="{FF2B5EF4-FFF2-40B4-BE49-F238E27FC236}">
                <a16:creationId xmlns:a16="http://schemas.microsoft.com/office/drawing/2014/main" id="{37CE32FD-CFD9-18FA-3781-9C841B48DC5A}"/>
              </a:ext>
            </a:extLst>
          </p:cNvPr>
          <p:cNvSpPr txBox="1"/>
          <p:nvPr/>
        </p:nvSpPr>
        <p:spPr>
          <a:xfrm>
            <a:off x="2226616" y="334704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52" name="Google Shape;85;p3">
            <a:extLst>
              <a:ext uri="{FF2B5EF4-FFF2-40B4-BE49-F238E27FC236}">
                <a16:creationId xmlns:a16="http://schemas.microsoft.com/office/drawing/2014/main" id="{58F73F3F-104C-9AE1-EC76-6560D70FB721}"/>
              </a:ext>
            </a:extLst>
          </p:cNvPr>
          <p:cNvSpPr/>
          <p:nvPr/>
        </p:nvSpPr>
        <p:spPr>
          <a:xfrm>
            <a:off x="1945275" y="5137375"/>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Concept Crossover</a:t>
            </a:r>
            <a:endParaRPr sz="1200">
              <a:latin typeface="Open Sans"/>
              <a:ea typeface="Open Sans"/>
              <a:cs typeface="Open Sans"/>
              <a:sym typeface="Open Sans"/>
            </a:endParaRPr>
          </a:p>
        </p:txBody>
      </p:sp>
      <p:sp>
        <p:nvSpPr>
          <p:cNvPr id="53" name="Google Shape;86;p3">
            <a:extLst>
              <a:ext uri="{FF2B5EF4-FFF2-40B4-BE49-F238E27FC236}">
                <a16:creationId xmlns:a16="http://schemas.microsoft.com/office/drawing/2014/main" id="{C9574A8B-75E9-6354-4156-0771D82DAFB8}"/>
              </a:ext>
            </a:extLst>
          </p:cNvPr>
          <p:cNvSpPr/>
          <p:nvPr/>
        </p:nvSpPr>
        <p:spPr>
          <a:xfrm>
            <a:off x="1973438" y="432316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4" name="Google Shape;87;p3">
            <a:extLst>
              <a:ext uri="{FF2B5EF4-FFF2-40B4-BE49-F238E27FC236}">
                <a16:creationId xmlns:a16="http://schemas.microsoft.com/office/drawing/2014/main" id="{06BF4174-3CC1-F634-530B-F0561DE02A1F}"/>
              </a:ext>
            </a:extLst>
          </p:cNvPr>
          <p:cNvSpPr/>
          <p:nvPr/>
        </p:nvSpPr>
        <p:spPr>
          <a:xfrm>
            <a:off x="1774123" y="4447835"/>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5" name="Google Shape;88;p3">
            <a:extLst>
              <a:ext uri="{FF2B5EF4-FFF2-40B4-BE49-F238E27FC236}">
                <a16:creationId xmlns:a16="http://schemas.microsoft.com/office/drawing/2014/main" id="{861EEE22-A807-D006-3D40-78D7F5C42FD2}"/>
              </a:ext>
            </a:extLst>
          </p:cNvPr>
          <p:cNvPicPr preferRelativeResize="0"/>
          <p:nvPr/>
        </p:nvPicPr>
        <p:blipFill>
          <a:blip r:embed="rId8">
            <a:alphaModFix/>
          </a:blip>
          <a:stretch>
            <a:fillRect/>
          </a:stretch>
        </p:blipFill>
        <p:spPr>
          <a:xfrm>
            <a:off x="1814507" y="3492911"/>
            <a:ext cx="299056" cy="243675"/>
          </a:xfrm>
          <a:prstGeom prst="rect">
            <a:avLst/>
          </a:prstGeom>
          <a:noFill/>
          <a:ln>
            <a:noFill/>
          </a:ln>
        </p:spPr>
      </p:pic>
      <p:sp>
        <p:nvSpPr>
          <p:cNvPr id="56" name="Google Shape;89;p3">
            <a:extLst>
              <a:ext uri="{FF2B5EF4-FFF2-40B4-BE49-F238E27FC236}">
                <a16:creationId xmlns:a16="http://schemas.microsoft.com/office/drawing/2014/main" id="{5CD1B2EF-C4B1-480E-DAD1-F467D183B804}"/>
              </a:ext>
            </a:extLst>
          </p:cNvPr>
          <p:cNvSpPr txBox="1"/>
          <p:nvPr/>
        </p:nvSpPr>
        <p:spPr>
          <a:xfrm>
            <a:off x="2226616" y="4365039"/>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“Depends on temperature”</a:t>
            </a:r>
            <a:endParaRPr sz="1400" i="1">
              <a:latin typeface="Open Sans"/>
              <a:ea typeface="Open Sans"/>
              <a:cs typeface="Open Sans"/>
              <a:sym typeface="Open Sans"/>
            </a:endParaRPr>
          </a:p>
        </p:txBody>
      </p:sp>
      <p:sp>
        <p:nvSpPr>
          <p:cNvPr id="57" name="Google Shape;90;p3">
            <a:extLst>
              <a:ext uri="{FF2B5EF4-FFF2-40B4-BE49-F238E27FC236}">
                <a16:creationId xmlns:a16="http://schemas.microsoft.com/office/drawing/2014/main" id="{B295AECE-B113-69F8-47C9-5A57D6106969}"/>
              </a:ext>
            </a:extLst>
          </p:cNvPr>
          <p:cNvSpPr/>
          <p:nvPr/>
        </p:nvSpPr>
        <p:spPr>
          <a:xfrm>
            <a:off x="1973438" y="5978206"/>
            <a:ext cx="2330975" cy="610116"/>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8" name="Google Shape;91;p3">
            <a:extLst>
              <a:ext uri="{FF2B5EF4-FFF2-40B4-BE49-F238E27FC236}">
                <a16:creationId xmlns:a16="http://schemas.microsoft.com/office/drawing/2014/main" id="{2C033851-DD8E-8EF1-C3E3-32957CF80232}"/>
              </a:ext>
            </a:extLst>
          </p:cNvPr>
          <p:cNvSpPr/>
          <p:nvPr/>
        </p:nvSpPr>
        <p:spPr>
          <a:xfrm>
            <a:off x="1774123" y="6113650"/>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9" name="Google Shape;92;p3">
            <a:extLst>
              <a:ext uri="{FF2B5EF4-FFF2-40B4-BE49-F238E27FC236}">
                <a16:creationId xmlns:a16="http://schemas.microsoft.com/office/drawing/2014/main" id="{4F5E8F9B-F1D2-6994-14A7-3548DC8CB8CE}"/>
              </a:ext>
            </a:extLst>
          </p:cNvPr>
          <p:cNvPicPr preferRelativeResize="0"/>
          <p:nvPr/>
        </p:nvPicPr>
        <p:blipFill>
          <a:blip r:embed="rId9">
            <a:alphaModFix/>
          </a:blip>
          <a:stretch>
            <a:fillRect/>
          </a:stretch>
        </p:blipFill>
        <p:spPr>
          <a:xfrm>
            <a:off x="1814507" y="6183543"/>
            <a:ext cx="299056" cy="232208"/>
          </a:xfrm>
          <a:prstGeom prst="rect">
            <a:avLst/>
          </a:prstGeom>
          <a:noFill/>
          <a:ln>
            <a:noFill/>
          </a:ln>
        </p:spPr>
      </p:pic>
      <p:sp>
        <p:nvSpPr>
          <p:cNvPr id="60" name="Google Shape;93;p3">
            <a:extLst>
              <a:ext uri="{FF2B5EF4-FFF2-40B4-BE49-F238E27FC236}">
                <a16:creationId xmlns:a16="http://schemas.microsoft.com/office/drawing/2014/main" id="{1FC7379F-8141-D9BC-0233-FF63BDB97139}"/>
              </a:ext>
            </a:extLst>
          </p:cNvPr>
          <p:cNvSpPr txBox="1"/>
          <p:nvPr/>
        </p:nvSpPr>
        <p:spPr>
          <a:xfrm>
            <a:off x="2226616" y="6030854"/>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“Boltzmann Distribution”</a:t>
            </a:r>
            <a:endParaRPr sz="1400" i="1">
              <a:latin typeface="Open Sans"/>
              <a:ea typeface="Open Sans"/>
              <a:cs typeface="Open Sans"/>
              <a:sym typeface="Open Sans"/>
            </a:endParaRPr>
          </a:p>
        </p:txBody>
      </p:sp>
      <p:pic>
        <p:nvPicPr>
          <p:cNvPr id="61" name="Google Shape;94;p3">
            <a:extLst>
              <a:ext uri="{FF2B5EF4-FFF2-40B4-BE49-F238E27FC236}">
                <a16:creationId xmlns:a16="http://schemas.microsoft.com/office/drawing/2014/main" id="{E5349049-59C3-83EB-BAAA-4E0279DEACF0}"/>
              </a:ext>
            </a:extLst>
          </p:cNvPr>
          <p:cNvPicPr preferRelativeResize="0"/>
          <p:nvPr/>
        </p:nvPicPr>
        <p:blipFill>
          <a:blip r:embed="rId10">
            <a:alphaModFix/>
          </a:blip>
          <a:stretch>
            <a:fillRect/>
          </a:stretch>
        </p:blipFill>
        <p:spPr>
          <a:xfrm>
            <a:off x="2989531" y="3979858"/>
            <a:ext cx="299056" cy="299076"/>
          </a:xfrm>
          <a:prstGeom prst="rect">
            <a:avLst/>
          </a:prstGeom>
          <a:noFill/>
          <a:ln>
            <a:noFill/>
          </a:ln>
        </p:spPr>
      </p:pic>
      <p:cxnSp>
        <p:nvCxnSpPr>
          <p:cNvPr id="62" name="Google Shape;95;p3">
            <a:extLst>
              <a:ext uri="{FF2B5EF4-FFF2-40B4-BE49-F238E27FC236}">
                <a16:creationId xmlns:a16="http://schemas.microsoft.com/office/drawing/2014/main" id="{F4CC5424-2332-628C-B37E-28B18EF2B7AA}"/>
              </a:ext>
            </a:extLst>
          </p:cNvPr>
          <p:cNvCxnSpPr>
            <a:stCxn id="53" idx="2"/>
            <a:endCxn id="52" idx="0"/>
          </p:cNvCxnSpPr>
          <p:nvPr/>
        </p:nvCxnSpPr>
        <p:spPr>
          <a:xfrm rot="16200000" flipH="1">
            <a:off x="3026296" y="5024387"/>
            <a:ext cx="225573" cy="314"/>
          </a:xfrm>
          <a:prstGeom prst="bentConnector3">
            <a:avLst>
              <a:gd name="adj1" fmla="val 50016"/>
            </a:avLst>
          </a:prstGeom>
          <a:noFill/>
          <a:ln w="38100" cap="flat" cmpd="sng">
            <a:solidFill>
              <a:srgbClr val="000000"/>
            </a:solidFill>
            <a:prstDash val="solid"/>
            <a:round/>
            <a:headEnd type="none" w="med" len="med"/>
            <a:tailEnd type="stealth" w="med" len="med"/>
          </a:ln>
        </p:spPr>
      </p:cxnSp>
      <p:cxnSp>
        <p:nvCxnSpPr>
          <p:cNvPr id="63" name="Google Shape;96;p3">
            <a:extLst>
              <a:ext uri="{FF2B5EF4-FFF2-40B4-BE49-F238E27FC236}">
                <a16:creationId xmlns:a16="http://schemas.microsoft.com/office/drawing/2014/main" id="{78FF7BFD-9495-2DEA-5ECB-93296D626D26}"/>
              </a:ext>
            </a:extLst>
          </p:cNvPr>
          <p:cNvCxnSpPr>
            <a:stCxn id="52" idx="2"/>
            <a:endCxn id="57" idx="0"/>
          </p:cNvCxnSpPr>
          <p:nvPr/>
        </p:nvCxnSpPr>
        <p:spPr>
          <a:xfrm rot="16200000" flipH="1">
            <a:off x="2982189" y="5821163"/>
            <a:ext cx="313854" cy="314"/>
          </a:xfrm>
          <a:prstGeom prst="bentConnector3">
            <a:avLst>
              <a:gd name="adj1" fmla="val 50014"/>
            </a:avLst>
          </a:prstGeom>
          <a:noFill/>
          <a:ln w="38100" cap="flat" cmpd="sng">
            <a:solidFill>
              <a:srgbClr val="000000"/>
            </a:solidFill>
            <a:prstDash val="solid"/>
            <a:round/>
            <a:headEnd type="none" w="med" len="med"/>
            <a:tailEnd type="stealth" w="med" len="med"/>
          </a:ln>
        </p:spPr>
      </p:cxnSp>
      <p:pic>
        <p:nvPicPr>
          <p:cNvPr id="22528" name="Google Shape;97;p3">
            <a:extLst>
              <a:ext uri="{FF2B5EF4-FFF2-40B4-BE49-F238E27FC236}">
                <a16:creationId xmlns:a16="http://schemas.microsoft.com/office/drawing/2014/main" id="{A3BB24D6-50CF-640B-1082-7B378AA17630}"/>
              </a:ext>
            </a:extLst>
          </p:cNvPr>
          <p:cNvPicPr preferRelativeResize="0"/>
          <p:nvPr/>
        </p:nvPicPr>
        <p:blipFill rotWithShape="1">
          <a:blip r:embed="rId11">
            <a:alphaModFix/>
          </a:blip>
          <a:srcRect/>
          <a:stretch/>
        </p:blipFill>
        <p:spPr>
          <a:xfrm>
            <a:off x="1814507" y="4504899"/>
            <a:ext cx="299056" cy="242093"/>
          </a:xfrm>
          <a:prstGeom prst="rect">
            <a:avLst/>
          </a:prstGeom>
          <a:noFill/>
          <a:ln>
            <a:noFill/>
          </a:ln>
        </p:spPr>
      </p:pic>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12">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3">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4">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1">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9">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cxnSpLocks/>
          </p:cNvCxnSpPr>
          <p:nvPr/>
        </p:nvCxnSpPr>
        <p:spPr>
          <a:xfrm>
            <a:off x="6553213" y="3797764"/>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30" name="Rectangular Callout 22529">
            <a:extLst>
              <a:ext uri="{FF2B5EF4-FFF2-40B4-BE49-F238E27FC236}">
                <a16:creationId xmlns:a16="http://schemas.microsoft.com/office/drawing/2014/main" id="{4B2C9D0B-BAF6-09AB-9F08-E5851A01F03C}"/>
              </a:ext>
            </a:extLst>
          </p:cNvPr>
          <p:cNvSpPr/>
          <p:nvPr/>
        </p:nvSpPr>
        <p:spPr>
          <a:xfrm>
            <a:off x="63110" y="1001113"/>
            <a:ext cx="2801566" cy="1877049"/>
          </a:xfrm>
          <a:prstGeom prst="wedgeRectCallout">
            <a:avLst>
              <a:gd name="adj1" fmla="val -4504"/>
              <a:gd name="adj2" fmla="val 7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Concept Crossover </a:t>
            </a:r>
            <a:r>
              <a:rPr lang="en-US" sz="2400"/>
              <a:t>evolves all concepts. </a:t>
            </a:r>
          </a:p>
        </p:txBody>
      </p:sp>
      <p:sp>
        <p:nvSpPr>
          <p:cNvPr id="4" name="Title 1">
            <a:extLst>
              <a:ext uri="{FF2B5EF4-FFF2-40B4-BE49-F238E27FC236}">
                <a16:creationId xmlns:a16="http://schemas.microsoft.com/office/drawing/2014/main" id="{9D35E4AB-50C3-4A9C-966B-5F57379AB7FF}"/>
              </a:ext>
            </a:extLst>
          </p:cNvPr>
          <p:cNvSpPr txBox="1">
            <a:spLocks/>
          </p:cNvSpPr>
          <p:nvPr/>
        </p:nvSpPr>
        <p:spPr>
          <a:xfrm>
            <a:off x="2950" y="165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LaSR</a:t>
            </a:r>
          </a:p>
        </p:txBody>
      </p:sp>
    </p:spTree>
    <p:extLst>
      <p:ext uri="{BB962C8B-B14F-4D97-AF65-F5344CB8AC3E}">
        <p14:creationId xmlns:p14="http://schemas.microsoft.com/office/powerpoint/2010/main" val="518732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609349C-F678-CDFC-7071-6A7592C086A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8993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188A461-66B0-8D21-B09D-037EE06F30B9}"/>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4" name="Straight Connector 3">
            <a:extLst>
              <a:ext uri="{FF2B5EF4-FFF2-40B4-BE49-F238E27FC236}">
                <a16:creationId xmlns:a16="http://schemas.microsoft.com/office/drawing/2014/main" id="{F437A953-BE2D-55A2-0841-060E7034C2B2}"/>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9AA4E7E-F23F-DF23-11A0-FEE16EBEA9E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6" name="Straight Connector 5">
            <a:extLst>
              <a:ext uri="{FF2B5EF4-FFF2-40B4-BE49-F238E27FC236}">
                <a16:creationId xmlns:a16="http://schemas.microsoft.com/office/drawing/2014/main" id="{7012A381-21B8-5D10-FA8A-5CC2B508FA4E}"/>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E6F7F1-FAC4-B3FF-D026-F142F6986B4B}"/>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21DB7E-D096-9FBB-8C0E-40C37C267B1F}"/>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13" name="Straight Connector 12">
            <a:extLst>
              <a:ext uri="{FF2B5EF4-FFF2-40B4-BE49-F238E27FC236}">
                <a16:creationId xmlns:a16="http://schemas.microsoft.com/office/drawing/2014/main" id="{49A263B7-CD84-E469-B7B9-2DEA6984DD9C}"/>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75659A-F638-EC8B-EB99-C14FBAF01654}"/>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B35E826E-5430-C8CD-E1D6-E96E6FCF2857}"/>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16" name="Straight Connector 15">
            <a:extLst>
              <a:ext uri="{FF2B5EF4-FFF2-40B4-BE49-F238E27FC236}">
                <a16:creationId xmlns:a16="http://schemas.microsoft.com/office/drawing/2014/main" id="{9D717032-4DFE-A77E-7D4C-62E0EE37B2A2}"/>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59A51-F5B9-510A-2606-A157D0177AC8}"/>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8">
            <a:extLst>
              <a:ext uri="{FF2B5EF4-FFF2-40B4-BE49-F238E27FC236}">
                <a16:creationId xmlns:a16="http://schemas.microsoft.com/office/drawing/2014/main" id="{9B946D41-9CA1-1F3D-606E-DAA6A1CE08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26548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B861ABA-3448-6B7F-A597-7BA3003D486C}"/>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5">
            <a:extLst>
              <a:ext uri="{FF2B5EF4-FFF2-40B4-BE49-F238E27FC236}">
                <a16:creationId xmlns:a16="http://schemas.microsoft.com/office/drawing/2014/main" id="{FE1D10DD-51E6-5DF0-F1A9-3D816E75960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45845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4C64953-EB22-0C83-1887-FE5CE6B135BC}"/>
              </a:ext>
            </a:extLst>
          </p:cNvPr>
          <p:cNvSpPr/>
          <p:nvPr/>
        </p:nvSpPr>
        <p:spPr>
          <a:xfrm>
            <a:off x="42512" y="3488300"/>
            <a:ext cx="2632669"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err="1">
                <a:solidFill>
                  <a:srgbClr val="8674BF"/>
                </a:solidFill>
                <a:latin typeface="+mj-lt"/>
              </a:rPr>
              <a:t>Trignometric</a:t>
            </a:r>
            <a:endParaRPr lang="en-US" sz="2800" b="1">
              <a:solidFill>
                <a:srgbClr val="8674BF"/>
              </a:solidFill>
              <a:latin typeface="+mj-lt"/>
            </a:endParaRPr>
          </a:p>
          <a:p>
            <a:pPr algn="ctr"/>
            <a:r>
              <a:rPr lang="en-US" sz="2800" b="1">
                <a:solidFill>
                  <a:srgbClr val="8674BF"/>
                </a:solidFill>
                <a:latin typeface="+mj-lt"/>
              </a:rPr>
              <a:t>Trends</a:t>
            </a:r>
          </a:p>
        </p:txBody>
      </p:sp>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243D31-D4AF-7CBA-2122-54837FF3495D}"/>
              </a:ext>
            </a:extLst>
          </p:cNvPr>
          <p:cNvCxnSpPr>
            <a:cxnSpLocks/>
            <a:stCxn id="3" idx="2"/>
            <a:endCxn id="9" idx="0"/>
          </p:cNvCxnSpPr>
          <p:nvPr/>
        </p:nvCxnSpPr>
        <p:spPr>
          <a:xfrm flipH="1">
            <a:off x="1358847" y="2961081"/>
            <a:ext cx="504787" cy="527219"/>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FA3CD496-BFB6-1671-1BD3-E247BE1C8D0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765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838200" y="1825625"/>
            <a:ext cx="4459357" cy="4351338"/>
          </a:xfrm>
        </p:spPr>
        <p:txBody>
          <a:bodyPr/>
          <a:lstStyle/>
          <a:p>
            <a:r>
              <a:rPr lang="en-US"/>
              <a:t>Concept Guidance accelerates scientific discovery.</a:t>
            </a:r>
          </a:p>
          <a:p>
            <a:pPr marL="0" indent="0">
              <a:buNone/>
            </a:pPr>
            <a:endParaRPr lang="en-US"/>
          </a:p>
          <a:p>
            <a:pPr marL="0" indent="0">
              <a:buNone/>
            </a:pPr>
            <a:endParaRPr lang="en-US"/>
          </a:p>
          <a:p>
            <a:r>
              <a:rPr lang="en-US" err="1"/>
              <a:t>LaSR</a:t>
            </a:r>
            <a:r>
              <a:rPr lang="en-US"/>
              <a:t> outperforms </a:t>
            </a:r>
            <a:r>
              <a:rPr lang="en-US" err="1"/>
              <a:t>PySR</a:t>
            </a:r>
            <a:r>
              <a:rPr lang="en-US"/>
              <a:t> even with local language models (llama-3-7b, 1%)</a:t>
            </a:r>
          </a:p>
        </p:txBody>
      </p:sp>
      <p:pic>
        <p:nvPicPr>
          <p:cNvPr id="7" name="Picture 6" descr="A table with numbers and text&#10;&#10;Description automatically generated">
            <a:extLst>
              <a:ext uri="{FF2B5EF4-FFF2-40B4-BE49-F238E27FC236}">
                <a16:creationId xmlns:a16="http://schemas.microsoft.com/office/drawing/2014/main" id="{0A86D74E-7556-3722-B590-2278D0EEDFA8}"/>
              </a:ext>
            </a:extLst>
          </p:cNvPr>
          <p:cNvPicPr>
            <a:picLocks noChangeAspect="1"/>
          </p:cNvPicPr>
          <p:nvPr/>
        </p:nvPicPr>
        <p:blipFill>
          <a:blip r:embed="rId2"/>
          <a:stretch>
            <a:fillRect/>
          </a:stretch>
        </p:blipFill>
        <p:spPr>
          <a:xfrm>
            <a:off x="4757306" y="3811437"/>
            <a:ext cx="7009290" cy="2365526"/>
          </a:xfrm>
          <a:prstGeom prst="rect">
            <a:avLst/>
          </a:prstGeom>
        </p:spPr>
      </p:pic>
      <p:pic>
        <p:nvPicPr>
          <p:cNvPr id="4" name="Picture 3">
            <a:extLst>
              <a:ext uri="{FF2B5EF4-FFF2-40B4-BE49-F238E27FC236}">
                <a16:creationId xmlns:a16="http://schemas.microsoft.com/office/drawing/2014/main" id="{79FAD35D-CBCD-3789-EF65-00648CF7C470}"/>
              </a:ext>
            </a:extLst>
          </p:cNvPr>
          <p:cNvPicPr>
            <a:picLocks noChangeAspect="1"/>
          </p:cNvPicPr>
          <p:nvPr/>
        </p:nvPicPr>
        <p:blipFill>
          <a:blip r:embed="rId3"/>
          <a:stretch>
            <a:fillRect/>
          </a:stretch>
        </p:blipFill>
        <p:spPr>
          <a:xfrm>
            <a:off x="4252379" y="1825625"/>
            <a:ext cx="7772400" cy="1345728"/>
          </a:xfrm>
          <a:prstGeom prst="rect">
            <a:avLst/>
          </a:prstGeom>
        </p:spPr>
      </p:pic>
      <p:sp>
        <p:nvSpPr>
          <p:cNvPr id="6" name="Title 5">
            <a:extLst>
              <a:ext uri="{FF2B5EF4-FFF2-40B4-BE49-F238E27FC236}">
                <a16:creationId xmlns:a16="http://schemas.microsoft.com/office/drawing/2014/main" id="{E8F53B47-805E-709F-7FE0-1CBBF6624F3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0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and orange lines&#10;&#10;Description automatically generated">
            <a:extLst>
              <a:ext uri="{FF2B5EF4-FFF2-40B4-BE49-F238E27FC236}">
                <a16:creationId xmlns:a16="http://schemas.microsoft.com/office/drawing/2014/main" id="{5352E7FB-B4A3-9CF6-45CF-9E199F941B66}"/>
              </a:ext>
            </a:extLst>
          </p:cNvPr>
          <p:cNvPicPr>
            <a:picLocks noChangeAspect="1"/>
          </p:cNvPicPr>
          <p:nvPr/>
        </p:nvPicPr>
        <p:blipFill>
          <a:blip r:embed="rId2"/>
          <a:stretch>
            <a:fillRect/>
          </a:stretch>
        </p:blipFill>
        <p:spPr>
          <a:xfrm>
            <a:off x="2603747" y="1638169"/>
            <a:ext cx="6801522" cy="4534348"/>
          </a:xfrm>
          <a:prstGeom prst="rect">
            <a:avLst/>
          </a:prstGeom>
        </p:spPr>
      </p:pic>
      <p:sp>
        <p:nvSpPr>
          <p:cNvPr id="6" name="Title 5">
            <a:extLst>
              <a:ext uri="{FF2B5EF4-FFF2-40B4-BE49-F238E27FC236}">
                <a16:creationId xmlns:a16="http://schemas.microsoft.com/office/drawing/2014/main" id="{6384F38F-CAD5-A027-B264-F20256C11488}"/>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8F1EC90D-E474-8D70-FAC5-9ACC13E6BF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91296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58" y="1807029"/>
            <a:ext cx="3475803" cy="12296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70CEBA-BAB3-C574-E68C-F06CDCB172C5}"/>
              </a:ext>
            </a:extLst>
          </p:cNvPr>
          <p:cNvPicPr>
            <a:picLocks noChangeAspect="1"/>
          </p:cNvPicPr>
          <p:nvPr/>
        </p:nvPicPr>
        <p:blipFill>
          <a:blip r:embed="rId3"/>
          <a:stretch>
            <a:fillRect/>
          </a:stretch>
        </p:blipFill>
        <p:spPr>
          <a:xfrm>
            <a:off x="4669971" y="2030503"/>
            <a:ext cx="7184571" cy="782697"/>
          </a:xfrm>
          <a:prstGeom prst="rect">
            <a:avLst/>
          </a:prstGeom>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7" name="Content Placeholder 2">
            <a:extLst>
              <a:ext uri="{FF2B5EF4-FFF2-40B4-BE49-F238E27FC236}">
                <a16:creationId xmlns:a16="http://schemas.microsoft.com/office/drawing/2014/main" id="{6258FB3A-7C39-974B-CF76-39444B65E4F7}"/>
              </a:ext>
            </a:extLst>
          </p:cNvPr>
          <p:cNvSpPr txBox="1">
            <a:spLocks/>
          </p:cNvSpPr>
          <p:nvPr/>
        </p:nvSpPr>
        <p:spPr>
          <a:xfrm>
            <a:off x="5072740" y="3361835"/>
            <a:ext cx="6379032" cy="2818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PySR’s</a:t>
            </a:r>
            <a:r>
              <a:rPr lang="en-US" b="1"/>
              <a:t> Solution</a:t>
            </a:r>
          </a:p>
          <a:p>
            <a:r>
              <a:rPr lang="en-US"/>
              <a:t>Reduces to ground truth after 10 steps of simplification.</a:t>
            </a:r>
          </a:p>
          <a:p>
            <a:r>
              <a:rPr lang="en-US"/>
              <a:t>Unwieldly</a:t>
            </a:r>
          </a:p>
          <a:p>
            <a:r>
              <a:rPr lang="en-US"/>
              <a:t>Fitting more constants =&gt; more optimization errors</a:t>
            </a:r>
          </a:p>
          <a:p>
            <a:endParaRPr lang="en-US"/>
          </a:p>
        </p:txBody>
      </p:sp>
      <p:sp>
        <p:nvSpPr>
          <p:cNvPr id="5" name="Title 4">
            <a:extLst>
              <a:ext uri="{FF2B5EF4-FFF2-40B4-BE49-F238E27FC236}">
                <a16:creationId xmlns:a16="http://schemas.microsoft.com/office/drawing/2014/main" id="{8A901986-9FB5-E254-FA74-9D68B2B58CF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4769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6BF689-4B6A-E678-5168-661AC883204F}"/>
              </a:ext>
            </a:extLst>
          </p:cNvPr>
          <p:cNvSpPr/>
          <p:nvPr/>
        </p:nvSpPr>
        <p:spPr>
          <a:xfrm>
            <a:off x="2749794" y="3047459"/>
            <a:ext cx="1091973"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8D903A-F177-45AC-4C63-E5AE785ABAE1}"/>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4" name="Title 3">
            <a:extLst>
              <a:ext uri="{FF2B5EF4-FFF2-40B4-BE49-F238E27FC236}">
                <a16:creationId xmlns:a16="http://schemas.microsoft.com/office/drawing/2014/main" id="{50F25E29-FEBC-2AC2-077D-EEC41C070F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06091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pic>
        <p:nvPicPr>
          <p:cNvPr id="3" name="Picture 2">
            <a:extLst>
              <a:ext uri="{FF2B5EF4-FFF2-40B4-BE49-F238E27FC236}">
                <a16:creationId xmlns:a16="http://schemas.microsoft.com/office/drawing/2014/main" id="{F1D1A631-5348-8FEA-5487-1D86AB75050F}"/>
              </a:ext>
            </a:extLst>
          </p:cNvPr>
          <p:cNvPicPr>
            <a:picLocks noChangeAspect="1"/>
          </p:cNvPicPr>
          <p:nvPr/>
        </p:nvPicPr>
        <p:blipFill>
          <a:blip r:embed="rId3"/>
          <a:stretch>
            <a:fillRect/>
          </a:stretch>
        </p:blipFill>
        <p:spPr>
          <a:xfrm>
            <a:off x="4702628" y="1770690"/>
            <a:ext cx="6406243" cy="2754408"/>
          </a:xfrm>
          <a:prstGeom prst="rect">
            <a:avLst/>
          </a:prstGeom>
        </p:spPr>
      </p:pic>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Solution</a:t>
            </a:r>
          </a:p>
          <a:p>
            <a:r>
              <a:rPr lang="en-US"/>
              <a:t>Reduces to ground truth after 4 steps of simplification</a:t>
            </a:r>
          </a:p>
          <a:p>
            <a:r>
              <a:rPr lang="en-US"/>
              <a:t>Smaller models synthesize simpler equations!</a:t>
            </a:r>
          </a:p>
        </p:txBody>
      </p:sp>
      <p:sp>
        <p:nvSpPr>
          <p:cNvPr id="7" name="Title 6">
            <a:extLst>
              <a:ext uri="{FF2B5EF4-FFF2-40B4-BE49-F238E27FC236}">
                <a16:creationId xmlns:a16="http://schemas.microsoft.com/office/drawing/2014/main" id="{FB5D9841-D8DC-E3CF-5D0E-FD21BB33262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561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Concepts (Limitations)</a:t>
            </a:r>
          </a:p>
          <a:p>
            <a:r>
              <a:rPr lang="en-US"/>
              <a:t>Cannot guarantee factuality or correctness.</a:t>
            </a:r>
          </a:p>
          <a:p>
            <a:r>
              <a:rPr lang="en-US"/>
              <a:t>Good concepts depend on LLM training. Concepts can mislead scientists.</a:t>
            </a:r>
          </a:p>
        </p:txBody>
      </p:sp>
      <p:graphicFrame>
        <p:nvGraphicFramePr>
          <p:cNvPr id="4" name="Table 6">
            <a:extLst>
              <a:ext uri="{FF2B5EF4-FFF2-40B4-BE49-F238E27FC236}">
                <a16:creationId xmlns:a16="http://schemas.microsoft.com/office/drawing/2014/main" id="{5821FAFA-68C6-67A9-0DA8-B7020E4E3289}"/>
              </a:ext>
            </a:extLst>
          </p:cNvPr>
          <p:cNvGraphicFramePr>
            <a:graphicFrameLocks noGrp="1"/>
          </p:cNvGraphicFramePr>
          <p:nvPr>
            <p:extLst>
              <p:ext uri="{D42A27DB-BD31-4B8C-83A1-F6EECF244321}">
                <p14:modId xmlns:p14="http://schemas.microsoft.com/office/powerpoint/2010/main" val="2749039554"/>
              </p:ext>
            </p:extLst>
          </p:nvPr>
        </p:nvGraphicFramePr>
        <p:xfrm>
          <a:off x="4702629" y="2313940"/>
          <a:ext cx="7108370" cy="2291080"/>
        </p:xfrm>
        <a:graphic>
          <a:graphicData uri="http://schemas.openxmlformats.org/drawingml/2006/table">
            <a:tbl>
              <a:tblPr firstRow="1" bandRow="1">
                <a:tableStyleId>{5A111915-BE36-4E01-A7E5-04B1672EAD32}</a:tableStyleId>
              </a:tblPr>
              <a:tblGrid>
                <a:gridCol w="1186543">
                  <a:extLst>
                    <a:ext uri="{9D8B030D-6E8A-4147-A177-3AD203B41FA5}">
                      <a16:colId xmlns:a16="http://schemas.microsoft.com/office/drawing/2014/main" val="2132577294"/>
                    </a:ext>
                  </a:extLst>
                </a:gridCol>
                <a:gridCol w="5921827">
                  <a:extLst>
                    <a:ext uri="{9D8B030D-6E8A-4147-A177-3AD203B41FA5}">
                      <a16:colId xmlns:a16="http://schemas.microsoft.com/office/drawing/2014/main" val="3403230293"/>
                    </a:ext>
                  </a:extLst>
                </a:gridCol>
              </a:tblGrid>
              <a:tr h="370840">
                <a:tc>
                  <a:txBody>
                    <a:bodyPr/>
                    <a:lstStyle/>
                    <a:p>
                      <a:pPr algn="r"/>
                      <a:r>
                        <a:rPr lang="en-US"/>
                        <a:t>Iteration</a:t>
                      </a:r>
                    </a:p>
                  </a:txBody>
                  <a:tcPr/>
                </a:tc>
                <a:tc>
                  <a:txBody>
                    <a:bodyPr/>
                    <a:lstStyle/>
                    <a:p>
                      <a:r>
                        <a:rPr lang="en-US"/>
                        <a:t>Discovered Concept</a:t>
                      </a:r>
                    </a:p>
                  </a:txBody>
                  <a:tcPr/>
                </a:tc>
                <a:extLst>
                  <a:ext uri="{0D108BD9-81ED-4DB2-BD59-A6C34878D82A}">
                    <a16:rowId xmlns:a16="http://schemas.microsoft.com/office/drawing/2014/main" val="158704933"/>
                  </a:ext>
                </a:extLst>
              </a:tr>
              <a:tr h="370840">
                <a:tc>
                  <a:txBody>
                    <a:bodyPr/>
                    <a:lstStyle/>
                    <a:p>
                      <a:pPr algn="r"/>
                      <a:r>
                        <a:rPr lang="en-US"/>
                        <a:t>2</a:t>
                      </a:r>
                    </a:p>
                  </a:txBody>
                  <a:tcPr/>
                </a:tc>
                <a:tc>
                  <a:txBody>
                    <a:bodyPr/>
                    <a:lstStyle/>
                    <a:p>
                      <a:r>
                        <a:rPr lang="en-US" sz="1800" i="1"/>
                        <a:t>The good mathematical expressions exhibit […] with a focus on </a:t>
                      </a:r>
                      <a:r>
                        <a:rPr lang="en-US" sz="1800" b="1" i="1"/>
                        <a:t>power functions and trigonometric functions </a:t>
                      </a:r>
                      <a:r>
                        <a:rPr lang="en-US" sz="1800" b="0" i="1"/>
                        <a:t>[…]</a:t>
                      </a:r>
                    </a:p>
                  </a:txBody>
                  <a:tcPr/>
                </a:tc>
                <a:extLst>
                  <a:ext uri="{0D108BD9-81ED-4DB2-BD59-A6C34878D82A}">
                    <a16:rowId xmlns:a16="http://schemas.microsoft.com/office/drawing/2014/main" val="2829089387"/>
                  </a:ext>
                </a:extLst>
              </a:tr>
              <a:tr h="370840">
                <a:tc>
                  <a:txBody>
                    <a:bodyPr/>
                    <a:lstStyle/>
                    <a:p>
                      <a:pPr algn="r"/>
                      <a:r>
                        <a:rPr lang="en-US"/>
                        <a:t>6</a:t>
                      </a:r>
                    </a:p>
                  </a:txBody>
                  <a:tcPr/>
                </a:tc>
                <a:tc>
                  <a:txBody>
                    <a:bodyPr/>
                    <a:lstStyle/>
                    <a:p>
                      <a:r>
                        <a:rPr lang="en-US" sz="1800" i="1"/>
                        <a:t>The good mathematical expressions exhibit […] </a:t>
                      </a:r>
                      <a:r>
                        <a:rPr lang="en-US" sz="1800" b="1" i="1"/>
                        <a:t>symmetry or regularity</a:t>
                      </a:r>
                      <a:r>
                        <a:rPr lang="en-US" sz="1800" i="1"/>
                        <a:t> […]</a:t>
                      </a:r>
                    </a:p>
                  </a:txBody>
                  <a:tcPr/>
                </a:tc>
                <a:extLst>
                  <a:ext uri="{0D108BD9-81ED-4DB2-BD59-A6C34878D82A}">
                    <a16:rowId xmlns:a16="http://schemas.microsoft.com/office/drawing/2014/main" val="272402041"/>
                  </a:ext>
                </a:extLst>
              </a:tr>
              <a:tr h="370840">
                <a:tc>
                  <a:txBody>
                    <a:bodyPr/>
                    <a:lstStyle/>
                    <a:p>
                      <a:pPr algn="r"/>
                      <a:r>
                        <a:rPr lang="en-US"/>
                        <a:t>24</a:t>
                      </a:r>
                    </a:p>
                  </a:txBody>
                  <a:tcPr/>
                </a:tc>
                <a:tc>
                  <a:txBody>
                    <a:bodyPr/>
                    <a:lstStyle/>
                    <a:p>
                      <a:r>
                        <a:rPr lang="en-US" sz="1800" i="1"/>
                        <a:t>The good mathematical expressions have […] with a specific pattern of </a:t>
                      </a:r>
                      <a:r>
                        <a:rPr lang="en-US" sz="1800" b="1" i="1"/>
                        <a:t>division and multiplication</a:t>
                      </a:r>
                    </a:p>
                  </a:txBody>
                  <a:tcPr/>
                </a:tc>
                <a:extLst>
                  <a:ext uri="{0D108BD9-81ED-4DB2-BD59-A6C34878D82A}">
                    <a16:rowId xmlns:a16="http://schemas.microsoft.com/office/drawing/2014/main" val="1592098762"/>
                  </a:ext>
                </a:extLst>
              </a:tr>
            </a:tbl>
          </a:graphicData>
        </a:graphic>
      </p:graphicFrame>
      <p:sp>
        <p:nvSpPr>
          <p:cNvPr id="7" name="Title 6">
            <a:extLst>
              <a:ext uri="{FF2B5EF4-FFF2-40B4-BE49-F238E27FC236}">
                <a16:creationId xmlns:a16="http://schemas.microsoft.com/office/drawing/2014/main" id="{53583B67-AC6D-4996-AE97-E96067A1D4F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03958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62BA1E-1EFC-F312-DE0A-A535755D2F9E}"/>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084703F0-2E37-D30A-88EF-4507DEEF7C55}"/>
              </a:ext>
            </a:extLst>
          </p:cNvPr>
          <p:cNvSpPr/>
          <p:nvPr/>
        </p:nvSpPr>
        <p:spPr>
          <a:xfrm>
            <a:off x="4361068" y="3051441"/>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FF0F6B1-BA65-71B2-3C56-DC0E6FBC75F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140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876119-5C90-DA27-1EC2-32C2353CEB8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6B8B01B6-AD04-49BA-7EB0-CD35C3DF5C74}"/>
              </a:ext>
            </a:extLst>
          </p:cNvPr>
          <p:cNvSpPr/>
          <p:nvPr/>
        </p:nvSpPr>
        <p:spPr>
          <a:xfrm>
            <a:off x="6040634" y="2980257"/>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B613F457-25FC-41B1-AFED-5060D370B88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0047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E19912-0188-2488-39D7-29C1BB0AAD97}"/>
              </a:ext>
            </a:extLst>
          </p:cNvPr>
          <p:cNvSpPr txBox="1"/>
          <p:nvPr/>
        </p:nvSpPr>
        <p:spPr>
          <a:xfrm>
            <a:off x="7566561" y="5376561"/>
            <a:ext cx="4673060" cy="338554"/>
          </a:xfrm>
          <a:prstGeom prst="rect">
            <a:avLst/>
          </a:prstGeom>
          <a:noFill/>
        </p:spPr>
        <p:txBody>
          <a:bodyPr wrap="square" rtlCol="0">
            <a:spAutoFit/>
          </a:bodyPr>
          <a:lstStyle/>
          <a:p>
            <a:pPr algn="ctr"/>
            <a:r>
              <a:rPr lang="en-US" sz="1600" b="1"/>
              <a:t>Interpretation: </a:t>
            </a:r>
            <a:r>
              <a:rPr lang="en-US" sz="1600"/>
              <a:t>Newton’s Law of Gravitation</a:t>
            </a:r>
          </a:p>
        </p:txBody>
      </p:sp>
      <p:cxnSp>
        <p:nvCxnSpPr>
          <p:cNvPr id="13" name="Straight Arrow Connector 12">
            <a:extLst>
              <a:ext uri="{FF2B5EF4-FFF2-40B4-BE49-F238E27FC236}">
                <a16:creationId xmlns:a16="http://schemas.microsoft.com/office/drawing/2014/main" id="{E5CDFA5B-8FA2-990D-7C47-28C17D5C5D96}"/>
              </a:ext>
            </a:extLst>
          </p:cNvPr>
          <p:cNvCxnSpPr>
            <a:cxnSpLocks/>
          </p:cNvCxnSpPr>
          <p:nvPr/>
        </p:nvCxnSpPr>
        <p:spPr>
          <a:xfrm>
            <a:off x="9903091" y="4882660"/>
            <a:ext cx="0" cy="572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CC5BD3B5-C363-E60F-7B88-6043A1DD3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2869" y="5745893"/>
            <a:ext cx="2800443" cy="8157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C3528D-190B-010B-B77D-A1B0663F2D40}"/>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23A19DEE-5FAD-95D6-5EA7-10059F7C7A59}"/>
              </a:ext>
            </a:extLst>
          </p:cNvPr>
          <p:cNvSpPr/>
          <p:nvPr/>
        </p:nvSpPr>
        <p:spPr>
          <a:xfrm>
            <a:off x="7817182" y="3125444"/>
            <a:ext cx="1525926" cy="499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A67315F-D40E-C022-4D10-9612516EDC8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79012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108454" y="4604754"/>
            <a:ext cx="3140002" cy="369332"/>
          </a:xfrm>
          <a:prstGeom prst="rect">
            <a:avLst/>
          </a:prstGeom>
          <a:noFill/>
        </p:spPr>
        <p:txBody>
          <a:bodyPr wrap="square" rtlCol="0">
            <a:spAutoFit/>
          </a:bodyPr>
          <a:lstStyle/>
          <a:p>
            <a:pPr algn="ctr"/>
            <a:r>
              <a:rPr lang="en-US"/>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285" y="5044862"/>
            <a:ext cx="1908340" cy="50682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63047" y="5282586"/>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5"/>
          <a:srcRect b="15862"/>
          <a:stretch/>
        </p:blipFill>
        <p:spPr bwMode="auto">
          <a:xfrm>
            <a:off x="1088138" y="4105097"/>
            <a:ext cx="4706237" cy="26218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5"/>
          <a:srcRect l="1626" t="85063" r="43763" b="4696"/>
          <a:stretch/>
        </p:blipFill>
        <p:spPr bwMode="auto">
          <a:xfrm>
            <a:off x="1916347" y="3957494"/>
            <a:ext cx="3774203" cy="46859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F7149F2-49CB-7F66-1AA9-8D7AEDEB54FA}"/>
              </a:ext>
            </a:extLst>
          </p:cNvPr>
          <p:cNvSpPr/>
          <p:nvPr/>
        </p:nvSpPr>
        <p:spPr>
          <a:xfrm>
            <a:off x="4393431" y="3070427"/>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BC8A57-85DB-FB06-BD86-6FC8E6341306}"/>
              </a:ext>
            </a:extLst>
          </p:cNvPr>
          <p:cNvSpPr txBox="1"/>
          <p:nvPr/>
        </p:nvSpPr>
        <p:spPr>
          <a:xfrm>
            <a:off x="6096000" y="6492875"/>
            <a:ext cx="6096000" cy="369332"/>
          </a:xfrm>
          <a:prstGeom prst="rect">
            <a:avLst/>
          </a:prstGeom>
          <a:noFill/>
        </p:spPr>
        <p:txBody>
          <a:bodyPr wrap="square">
            <a:spAutoFit/>
          </a:bodyPr>
          <a:lstStyle/>
          <a:p>
            <a:pPr algn="r"/>
            <a:r>
              <a:rPr lang="en-US" i="1"/>
              <a:t>c. The Astronomical Revolution: Copernicus- Kepler-Borelli</a:t>
            </a:r>
            <a:endParaRPr lang="en-US"/>
          </a:p>
        </p:txBody>
      </p:sp>
      <p:sp>
        <p:nvSpPr>
          <p:cNvPr id="4" name="Title 3">
            <a:extLst>
              <a:ext uri="{FF2B5EF4-FFF2-40B4-BE49-F238E27FC236}">
                <a16:creationId xmlns:a16="http://schemas.microsoft.com/office/drawing/2014/main" id="{F71E8B75-682F-90BF-C73F-939421E51B3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9291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dirty="0"/>
              <a:t>Symbolic Regression Algorithms</a:t>
            </a:r>
          </a:p>
        </p:txBody>
      </p:sp>
      <p:pic>
        <p:nvPicPr>
          <p:cNvPr id="5" name="TrigScene_Final2">
            <a:hlinkClick r:id="" action="ppaction://media"/>
            <a:extLst>
              <a:ext uri="{FF2B5EF4-FFF2-40B4-BE49-F238E27FC236}">
                <a16:creationId xmlns:a16="http://schemas.microsoft.com/office/drawing/2014/main" id="{1C9DEAC6-CE6B-C226-8D5E-5E465D479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6149" y="1220967"/>
            <a:ext cx="9832858" cy="5530982"/>
          </a:xfrm>
          <a:prstGeom prst="rect">
            <a:avLst/>
          </a:prstGeom>
        </p:spPr>
      </p:pic>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424688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pic>
        <p:nvPicPr>
          <p:cNvPr id="26" name="TrigScene_Final2">
            <a:hlinkClick r:id="" action="ppaction://media"/>
            <a:extLst>
              <a:ext uri="{FF2B5EF4-FFF2-40B4-BE49-F238E27FC236}">
                <a16:creationId xmlns:a16="http://schemas.microsoft.com/office/drawing/2014/main" id="{9052BC28-6352-0AB0-F28B-AE9EA71B1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3962"/>
            <a:ext cx="4053368" cy="2280019"/>
          </a:xfrm>
          <a:prstGeom prst="rect">
            <a:avLst/>
          </a:prstGeom>
        </p:spPr>
      </p:pic>
      <p:pic>
        <p:nvPicPr>
          <p:cNvPr id="27" name="TrigScene_Final2">
            <a:hlinkClick r:id="" action="ppaction://media"/>
            <a:extLst>
              <a:ext uri="{FF2B5EF4-FFF2-40B4-BE49-F238E27FC236}">
                <a16:creationId xmlns:a16="http://schemas.microsoft.com/office/drawing/2014/main" id="{F6720FB3-F186-3EE4-A478-BE5ECCB82E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53368" y="1293962"/>
            <a:ext cx="4053368" cy="2280019"/>
          </a:xfrm>
          <a:prstGeom prst="rect">
            <a:avLst/>
          </a:prstGeom>
        </p:spPr>
      </p:pic>
      <p:pic>
        <p:nvPicPr>
          <p:cNvPr id="28" name="TrigScene_Final2">
            <a:hlinkClick r:id="" action="ppaction://media"/>
            <a:extLst>
              <a:ext uri="{FF2B5EF4-FFF2-40B4-BE49-F238E27FC236}">
                <a16:creationId xmlns:a16="http://schemas.microsoft.com/office/drawing/2014/main" id="{50E2FD35-6D91-E3DF-061B-3A9783BECE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30810" y="1293962"/>
            <a:ext cx="4053368" cy="2280019"/>
          </a:xfrm>
          <a:prstGeom prst="rect">
            <a:avLst/>
          </a:prstGeom>
        </p:spPr>
      </p:pic>
      <p:pic>
        <p:nvPicPr>
          <p:cNvPr id="29" name="TrigScene_Final2">
            <a:hlinkClick r:id="" action="ppaction://media"/>
            <a:extLst>
              <a:ext uri="{FF2B5EF4-FFF2-40B4-BE49-F238E27FC236}">
                <a16:creationId xmlns:a16="http://schemas.microsoft.com/office/drawing/2014/main" id="{4B3AAF74-6367-1E64-FCE0-9237010A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37" y="3500521"/>
            <a:ext cx="4053368" cy="2280019"/>
          </a:xfrm>
          <a:prstGeom prst="rect">
            <a:avLst/>
          </a:prstGeom>
        </p:spPr>
      </p:pic>
      <p:pic>
        <p:nvPicPr>
          <p:cNvPr id="30" name="TrigScene_Final2">
            <a:hlinkClick r:id="" action="ppaction://media"/>
            <a:extLst>
              <a:ext uri="{FF2B5EF4-FFF2-40B4-BE49-F238E27FC236}">
                <a16:creationId xmlns:a16="http://schemas.microsoft.com/office/drawing/2014/main" id="{D8A9E375-003E-5075-6B76-AE82F6B47D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1331" y="3500521"/>
            <a:ext cx="4053368" cy="2280019"/>
          </a:xfrm>
          <a:prstGeom prst="rect">
            <a:avLst/>
          </a:prstGeom>
        </p:spPr>
      </p:pic>
      <p:pic>
        <p:nvPicPr>
          <p:cNvPr id="31" name="TrigScene_Final2">
            <a:hlinkClick r:id="" action="ppaction://media"/>
            <a:extLst>
              <a:ext uri="{FF2B5EF4-FFF2-40B4-BE49-F238E27FC236}">
                <a16:creationId xmlns:a16="http://schemas.microsoft.com/office/drawing/2014/main" id="{C6465DAC-C3E2-39A0-381F-9E666CAF9D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8773" y="3500521"/>
            <a:ext cx="4053368" cy="2280019"/>
          </a:xfrm>
          <a:prstGeom prst="rect">
            <a:avLst/>
          </a:prstGeom>
        </p:spPr>
      </p:pic>
    </p:spTree>
    <p:extLst>
      <p:ext uri="{BB962C8B-B14F-4D97-AF65-F5344CB8AC3E}">
        <p14:creationId xmlns:p14="http://schemas.microsoft.com/office/powerpoint/2010/main" val="38985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650" fill="hold"/>
                                        <p:tgtEl>
                                          <p:spTgt spid="28"/>
                                        </p:tgtEl>
                                      </p:cBhvr>
                                    </p:cmd>
                                  </p:childTnLst>
                                </p:cTn>
                              </p:par>
                              <p:par>
                                <p:cTn id="7" presetID="1" presetClass="mediacall" presetSubtype="0" fill="hold" nodeType="withEffect">
                                  <p:stCondLst>
                                    <p:cond delay="0"/>
                                  </p:stCondLst>
                                  <p:childTnLst>
                                    <p:cmd type="call" cmd="playFrom(0.0)">
                                      <p:cBhvr>
                                        <p:cTn id="8" dur="21650" fill="hold"/>
                                        <p:tgtEl>
                                          <p:spTgt spid="27"/>
                                        </p:tgtEl>
                                      </p:cBhvr>
                                    </p:cmd>
                                  </p:childTnLst>
                                </p:cTn>
                              </p:par>
                              <p:par>
                                <p:cTn id="9" presetID="1" presetClass="mediacall" presetSubtype="0" fill="hold" nodeType="withEffect">
                                  <p:stCondLst>
                                    <p:cond delay="0"/>
                                  </p:stCondLst>
                                  <p:childTnLst>
                                    <p:cmd type="call" cmd="playFrom(0.0)">
                                      <p:cBhvr>
                                        <p:cTn id="10" dur="21650" fill="hold"/>
                                        <p:tgtEl>
                                          <p:spTgt spid="30"/>
                                        </p:tgtEl>
                                      </p:cBhvr>
                                    </p:cmd>
                                  </p:childTnLst>
                                </p:cTn>
                              </p:par>
                              <p:par>
                                <p:cTn id="11" presetID="1" presetClass="mediacall" presetSubtype="0" fill="hold" nodeType="withEffect">
                                  <p:stCondLst>
                                    <p:cond delay="0"/>
                                  </p:stCondLst>
                                  <p:childTnLst>
                                    <p:cmd type="call" cmd="playFrom(0.0)">
                                      <p:cBhvr>
                                        <p:cTn id="12" dur="21650" fill="hold"/>
                                        <p:tgtEl>
                                          <p:spTgt spid="29"/>
                                        </p:tgtEl>
                                      </p:cBhvr>
                                    </p:cmd>
                                  </p:childTnLst>
                                </p:cTn>
                              </p:par>
                              <p:par>
                                <p:cTn id="13" presetID="1" presetClass="mediacall" presetSubtype="0" fill="hold" nodeType="withEffect">
                                  <p:stCondLst>
                                    <p:cond delay="0"/>
                                  </p:stCondLst>
                                  <p:childTnLst>
                                    <p:cmd type="call" cmd="playFrom(0.0)">
                                      <p:cBhvr>
                                        <p:cTn id="14" dur="21650" fill="hold"/>
                                        <p:tgtEl>
                                          <p:spTgt spid="26"/>
                                        </p:tgtEl>
                                      </p:cBhvr>
                                    </p:cmd>
                                  </p:childTnLst>
                                </p:cTn>
                              </p:par>
                              <p:par>
                                <p:cTn id="15" presetID="1" presetClass="mediacall" presetSubtype="0" fill="hold" nodeType="withEffect">
                                  <p:stCondLst>
                                    <p:cond delay="0"/>
                                  </p:stCondLst>
                                  <p:childTnLst>
                                    <p:cmd type="call" cmd="playFrom(0.0)">
                                      <p:cBhvr>
                                        <p:cTn id="16" dur="216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6"/>
                </p:tgtEl>
              </p:cMediaNode>
            </p:video>
            <p:video>
              <p:cMediaNode vol="80000">
                <p:cTn id="18" repeatCount="indefinite" fill="hold" display="0">
                  <p:stCondLst>
                    <p:cond delay="indefinite"/>
                  </p:stCondLst>
                </p:cTn>
                <p:tgtEl>
                  <p:spTgt spid="27"/>
                </p:tgtEl>
              </p:cMediaNode>
            </p:video>
            <p:video>
              <p:cMediaNode vol="80000">
                <p:cTn id="19" repeatCount="indefinite" fill="hold" display="0">
                  <p:stCondLst>
                    <p:cond delay="indefinite"/>
                  </p:stCondLst>
                </p:cTn>
                <p:tgtEl>
                  <p:spTgt spid="28"/>
                </p:tgtEl>
              </p:cMediaNode>
            </p:video>
            <p:video>
              <p:cMediaNode vol="80000">
                <p:cTn id="20" repeatCount="indefinite" fill="hold" display="0">
                  <p:stCondLst>
                    <p:cond delay="indefinite"/>
                  </p:stCondLst>
                </p:cTn>
                <p:tgtEl>
                  <p:spTgt spid="31"/>
                </p:tgtEl>
              </p:cMediaNode>
            </p:video>
            <p:video>
              <p:cMediaNode vol="80000">
                <p:cTn id="21" repeatCount="indefinite" fill="hold" display="0">
                  <p:stCondLst>
                    <p:cond delay="indefinite"/>
                  </p:stCondLst>
                </p:cTn>
                <p:tgtEl>
                  <p:spTgt spid="30"/>
                </p:tgtEl>
              </p:cMediaNode>
            </p:video>
            <p:video>
              <p:cMediaNode vol="80000">
                <p:cTn id="22" repeatCount="indefinite" fill="hold" display="0">
                  <p:stCondLst>
                    <p:cond delay="indefinite"/>
                  </p:stCondLst>
                </p:cTn>
                <p:tgtEl>
                  <p:spTgt spid="29"/>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48016</TotalTime>
  <Words>2093</Words>
  <Application>Microsoft Macintosh PowerPoint</Application>
  <PresentationFormat>Widescreen</PresentationFormat>
  <Paragraphs>450</Paragraphs>
  <Slides>31</Slides>
  <Notes>26</Notes>
  <HiddenSlides>0</HiddenSlides>
  <MMClips>7</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Gill Sans MT</vt:lpstr>
      <vt:lpstr>Open Sans</vt:lpstr>
      <vt:lpstr>Trebuchet MS</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Symbolic Regression Algorithms</vt:lpstr>
      <vt:lpstr>Symbolic Regression Algorithms</vt:lpstr>
      <vt:lpstr>PySR’s impact</vt:lpstr>
      <vt:lpstr>PowerPoint Presentation</vt:lpstr>
      <vt:lpstr>PowerPoint Presentation</vt:lpstr>
      <vt:lpstr>LaSR: Symbolic Regression with a Learned Concept Library  Arya Grayeli*, Atharva Sehgal*, Omar Costilla-Reyes, Miles Cranmer, Swarat Chaudhuri</vt:lpstr>
      <vt:lpstr>PowerPoint Presentation</vt:lpstr>
      <vt:lpstr>PowerPoint Presentation</vt:lpstr>
      <vt:lpstr>LaSR</vt:lpstr>
      <vt:lpstr>LaSR</vt:lpstr>
      <vt:lpstr>PowerPoint Presentation</vt:lpstr>
      <vt:lpstr>PowerPoint Presentation</vt:lpstr>
      <vt:lpstr>PowerPoint Presentation</vt:lpstr>
      <vt:lpstr>LaSR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Neurosymbolic Programming</dc:title>
  <dc:creator>Microsoft Office User</dc:creator>
  <cp:lastModifiedBy>Sehgal, Atharva</cp:lastModifiedBy>
  <cp:revision>739</cp:revision>
  <dcterms:created xsi:type="dcterms:W3CDTF">2020-07-11T21:30:30Z</dcterms:created>
  <dcterms:modified xsi:type="dcterms:W3CDTF">2024-09-06T06:22:46Z</dcterms:modified>
</cp:coreProperties>
</file>